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8" r:id="rId7"/>
    <p:sldId id="261" r:id="rId8"/>
    <p:sldId id="263" r:id="rId9"/>
    <p:sldId id="269" r:id="rId10"/>
    <p:sldId id="262" r:id="rId11"/>
    <p:sldId id="264" r:id="rId12"/>
    <p:sldId id="274" r:id="rId13"/>
    <p:sldId id="271" r:id="rId14"/>
    <p:sldId id="272" r:id="rId15"/>
    <p:sldId id="273" r:id="rId16"/>
    <p:sldId id="265" r:id="rId17"/>
    <p:sldId id="266" r:id="rId18"/>
    <p:sldId id="267" r:id="rId19"/>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172C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4660"/>
  </p:normalViewPr>
  <p:slideViewPr>
    <p:cSldViewPr snapToGrid="0">
      <p:cViewPr varScale="1">
        <p:scale>
          <a:sx n="78" d="100"/>
          <a:sy n="78" d="100"/>
        </p:scale>
        <p:origin x="92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8428FE-CFC8-BB23-C39E-8AD67ACCB886}"/>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BC543F83-F5E1-CD7F-8043-2A20765429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68EDB426-5698-1055-B13B-FD0B27CB9F1D}"/>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5" name="Zástupný objekt pre pätu 4">
            <a:extLst>
              <a:ext uri="{FF2B5EF4-FFF2-40B4-BE49-F238E27FC236}">
                <a16:creationId xmlns:a16="http://schemas.microsoft.com/office/drawing/2014/main" id="{261AA1F3-FD86-6442-3350-2BAA02E0195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23F66AF9-2443-BB58-4255-BFB5598A5E00}"/>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66215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E80855-27E5-283D-234D-2E47B5D03BCF}"/>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A1B6245B-84A7-AE1A-D418-99788B909F53}"/>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FDAB31D2-F0F1-A10A-24DF-653EAF548ECD}"/>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5" name="Zástupný objekt pre pätu 4">
            <a:extLst>
              <a:ext uri="{FF2B5EF4-FFF2-40B4-BE49-F238E27FC236}">
                <a16:creationId xmlns:a16="http://schemas.microsoft.com/office/drawing/2014/main" id="{282B4BDB-198C-9DB2-0433-E62FC225F945}"/>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3ED51AD4-AFE1-EE7A-F893-F613F173D276}"/>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319203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4433ACF7-EC4D-830F-EFD8-C2D677EF6BBD}"/>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E892E965-6454-15D9-0A98-64A5FED47B49}"/>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EDFD243C-BCD2-0A59-3EA9-B790204BD424}"/>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5" name="Zástupný objekt pre pätu 4">
            <a:extLst>
              <a:ext uri="{FF2B5EF4-FFF2-40B4-BE49-F238E27FC236}">
                <a16:creationId xmlns:a16="http://schemas.microsoft.com/office/drawing/2014/main" id="{A6192151-6639-2C4E-ACF0-FDC13EB0CB00}"/>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3465B2E9-93DC-E1E3-A6A5-8A3B289CFA48}"/>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325839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15A1AE-9B80-9EFB-5DBC-A536EC70FFE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04FBCDE0-2E10-D988-A979-B4E6708FE25D}"/>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42C6559-68E9-67E7-3579-571042DC3154}"/>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5" name="Zástupný objekt pre pätu 4">
            <a:extLst>
              <a:ext uri="{FF2B5EF4-FFF2-40B4-BE49-F238E27FC236}">
                <a16:creationId xmlns:a16="http://schemas.microsoft.com/office/drawing/2014/main" id="{55443841-B16B-4AAB-315B-245E0A38FFE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ACED37E-21A2-79AA-BE64-B40CAD552D99}"/>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1997587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B81C3F-7DE2-9102-0EFD-EE67C39A9070}"/>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704DD659-A41A-980F-152F-7D538D7B17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5062CECE-1F4A-B500-D38B-E99212CBA6CD}"/>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5" name="Zástupný objekt pre pätu 4">
            <a:extLst>
              <a:ext uri="{FF2B5EF4-FFF2-40B4-BE49-F238E27FC236}">
                <a16:creationId xmlns:a16="http://schemas.microsoft.com/office/drawing/2014/main" id="{44A6B781-5B87-0A87-2F24-DE99BC6B5E10}"/>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0693A89D-539F-312C-B767-A201434521AE}"/>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403220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551106-D513-6A87-045A-966A38C842AE}"/>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31C08D09-BE6C-AAEA-5E7A-AFFE8C4DABDC}"/>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B841D5F9-FB29-532B-768F-89B26436E04D}"/>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987659CA-9D88-7FAC-322E-10AED8C2DA5C}"/>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6" name="Zástupný objekt pre pätu 5">
            <a:extLst>
              <a:ext uri="{FF2B5EF4-FFF2-40B4-BE49-F238E27FC236}">
                <a16:creationId xmlns:a16="http://schemas.microsoft.com/office/drawing/2014/main" id="{BE060198-8770-EDF9-FA90-0C6D3147AFCE}"/>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2146501F-FA4B-06B3-DEA9-F05BD38617D0}"/>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3527479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E776F8-526E-5612-9CBE-133EB648FA76}"/>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FB876CEA-3CDB-C688-6B05-6C94C38A7B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F32D13D6-6DB3-0E30-5377-A7C84BC1CA3E}"/>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7D31BD0E-7B79-2BEC-9E66-C91621177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4624531-8D6E-938E-5E21-DCEE25129E7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D05B1BAE-B22F-460A-37B1-7D94A0DE1099}"/>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8" name="Zástupný objekt pre pätu 7">
            <a:extLst>
              <a:ext uri="{FF2B5EF4-FFF2-40B4-BE49-F238E27FC236}">
                <a16:creationId xmlns:a16="http://schemas.microsoft.com/office/drawing/2014/main" id="{91C7ACEA-BA42-EB28-FD4F-90294C01BD20}"/>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3B44F406-765D-C44C-1DC5-0C3EDEDF87F1}"/>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1855619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66EFD9-E021-0069-430F-F28A5818F11E}"/>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56F73A27-5A1A-EE90-55FE-5DECC272A722}"/>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4" name="Zástupný objekt pre pätu 3">
            <a:extLst>
              <a:ext uri="{FF2B5EF4-FFF2-40B4-BE49-F238E27FC236}">
                <a16:creationId xmlns:a16="http://schemas.microsoft.com/office/drawing/2014/main" id="{67100F01-D176-60F9-987D-10AD49B52487}"/>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09B48E23-88C4-D9A7-3DC3-9DBA97B70BF5}"/>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148005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C08A5D03-2843-10F1-ED0D-DCD0CB616972}"/>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3" name="Zástupný objekt pre pätu 2">
            <a:extLst>
              <a:ext uri="{FF2B5EF4-FFF2-40B4-BE49-F238E27FC236}">
                <a16:creationId xmlns:a16="http://schemas.microsoft.com/office/drawing/2014/main" id="{6F844F45-0762-26B4-32CD-601247E7ED95}"/>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62A7E81E-8C37-6A5E-0FDA-593A2D6472FC}"/>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164792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0A9BEC-3837-77E8-FDD0-5E6D7492B393}"/>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C98C92A8-7024-5D65-9AFF-760E537A91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2532432B-2BEA-D942-7323-49CC80742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A30D2B8A-8C1B-635A-351F-3CFFBBAC5787}"/>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6" name="Zástupný objekt pre pätu 5">
            <a:extLst>
              <a:ext uri="{FF2B5EF4-FFF2-40B4-BE49-F238E27FC236}">
                <a16:creationId xmlns:a16="http://schemas.microsoft.com/office/drawing/2014/main" id="{AAA3F23C-B5BE-4CCF-86C4-68A0686824EC}"/>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09F8F0AD-5B4A-5EBD-671F-EBD7B53DA4F0}"/>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281158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121105-1D09-3E2D-6D06-388349CE62A3}"/>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E288DCA0-C99A-6A48-3DF8-B99CCE41C8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2D8F094A-6298-3399-6018-BC0F9CC3B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4B9276E4-2539-4AB6-D15D-F0933AA0BAAD}"/>
              </a:ext>
            </a:extLst>
          </p:cNvPr>
          <p:cNvSpPr>
            <a:spLocks noGrp="1"/>
          </p:cNvSpPr>
          <p:nvPr>
            <p:ph type="dt" sz="half" idx="10"/>
          </p:nvPr>
        </p:nvSpPr>
        <p:spPr/>
        <p:txBody>
          <a:bodyPr/>
          <a:lstStyle/>
          <a:p>
            <a:fld id="{2A67321A-C5BE-426C-8051-8801C9306631}" type="datetimeFigureOut">
              <a:rPr lang="sk-SK" smtClean="0"/>
              <a:t>2. 11. 2024</a:t>
            </a:fld>
            <a:endParaRPr lang="sk-SK"/>
          </a:p>
        </p:txBody>
      </p:sp>
      <p:sp>
        <p:nvSpPr>
          <p:cNvPr id="6" name="Zástupný objekt pre pätu 5">
            <a:extLst>
              <a:ext uri="{FF2B5EF4-FFF2-40B4-BE49-F238E27FC236}">
                <a16:creationId xmlns:a16="http://schemas.microsoft.com/office/drawing/2014/main" id="{987522C4-5DA3-87F8-AA22-3D08EA382AB6}"/>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4D37555B-F6E7-8509-737B-AA8DB6FF3611}"/>
              </a:ext>
            </a:extLst>
          </p:cNvPr>
          <p:cNvSpPr>
            <a:spLocks noGrp="1"/>
          </p:cNvSpPr>
          <p:nvPr>
            <p:ph type="sldNum" sz="quarter" idx="12"/>
          </p:nvPr>
        </p:nvSpPr>
        <p:spPr/>
        <p:txBody>
          <a:bodyPr/>
          <a:lstStyle/>
          <a:p>
            <a:fld id="{A5CD5283-48CA-4788-BC90-2C4F179C4E9D}" type="slidenum">
              <a:rPr lang="sk-SK" smtClean="0"/>
              <a:t>‹#›</a:t>
            </a:fld>
            <a:endParaRPr lang="sk-SK"/>
          </a:p>
        </p:txBody>
      </p:sp>
    </p:spTree>
    <p:extLst>
      <p:ext uri="{BB962C8B-B14F-4D97-AF65-F5344CB8AC3E}">
        <p14:creationId xmlns:p14="http://schemas.microsoft.com/office/powerpoint/2010/main" val="164076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ECDB0A2A-773F-D71B-2BAD-AC4C4D361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549B8F6D-C90E-DECA-F8E2-B7B324F34B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8947EA69-D4F6-7B74-43E3-A4FA23AA4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7321A-C5BE-426C-8051-8801C9306631}" type="datetimeFigureOut">
              <a:rPr lang="sk-SK" smtClean="0"/>
              <a:t>2. 11. 2024</a:t>
            </a:fld>
            <a:endParaRPr lang="sk-SK"/>
          </a:p>
        </p:txBody>
      </p:sp>
      <p:sp>
        <p:nvSpPr>
          <p:cNvPr id="5" name="Zástupný objekt pre pätu 4">
            <a:extLst>
              <a:ext uri="{FF2B5EF4-FFF2-40B4-BE49-F238E27FC236}">
                <a16:creationId xmlns:a16="http://schemas.microsoft.com/office/drawing/2014/main" id="{06B25B94-4F24-4C5E-4B46-08FAB4DE5C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FD78A551-1A24-EC5B-FC8E-26A502FE9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D5283-48CA-4788-BC90-2C4F179C4E9D}" type="slidenum">
              <a:rPr lang="sk-SK" smtClean="0"/>
              <a:t>‹#›</a:t>
            </a:fld>
            <a:endParaRPr lang="sk-SK"/>
          </a:p>
        </p:txBody>
      </p:sp>
    </p:spTree>
    <p:extLst>
      <p:ext uri="{BB962C8B-B14F-4D97-AF65-F5344CB8AC3E}">
        <p14:creationId xmlns:p14="http://schemas.microsoft.com/office/powerpoint/2010/main" val="2080049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g"/><Relationship Id="rId7" Type="http://schemas.openxmlformats.org/officeDocument/2006/relationships/image" Target="../media/image19.jp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9.jp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6.jpg"/><Relationship Id="rId7"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ršatské bradlá na slovenské straně Bílých Karpat - Galerie: Bílé Karpaty">
            <a:extLst>
              <a:ext uri="{FF2B5EF4-FFF2-40B4-BE49-F238E27FC236}">
                <a16:creationId xmlns:a16="http://schemas.microsoft.com/office/drawing/2014/main" id="{E8AB2D94-29DC-3173-A8F7-8FE5CD2F0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zaoblené rohy 5">
            <a:extLst>
              <a:ext uri="{FF2B5EF4-FFF2-40B4-BE49-F238E27FC236}">
                <a16:creationId xmlns:a16="http://schemas.microsoft.com/office/drawing/2014/main" id="{8BBA8241-01BC-222C-3596-40DAD6100730}"/>
              </a:ext>
            </a:extLst>
          </p:cNvPr>
          <p:cNvSpPr/>
          <p:nvPr/>
        </p:nvSpPr>
        <p:spPr>
          <a:xfrm>
            <a:off x="3170903" y="1641987"/>
            <a:ext cx="5850194" cy="132243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b="1" dirty="0"/>
              <a:t>Geografické a prírodné </a:t>
            </a:r>
            <a:r>
              <a:rPr lang="sk-SK" sz="2800" b="1" dirty="0" err="1"/>
              <a:t>prostredía</a:t>
            </a:r>
            <a:r>
              <a:rPr lang="sk-SK" sz="2800" b="1" dirty="0"/>
              <a:t> – </a:t>
            </a:r>
            <a:r>
              <a:rPr lang="ro-RO" sz="2800" b="1" dirty="0"/>
              <a:t>Geographical and natural environment</a:t>
            </a:r>
            <a:endParaRPr lang="sk-SK" sz="2800" dirty="0"/>
          </a:p>
        </p:txBody>
      </p:sp>
      <p:sp>
        <p:nvSpPr>
          <p:cNvPr id="7" name="Obdĺžnik: zaoblené rohy 6">
            <a:extLst>
              <a:ext uri="{FF2B5EF4-FFF2-40B4-BE49-F238E27FC236}">
                <a16:creationId xmlns:a16="http://schemas.microsoft.com/office/drawing/2014/main" id="{315DA81B-E402-64C6-34AC-F64768E8D41A}"/>
              </a:ext>
            </a:extLst>
          </p:cNvPr>
          <p:cNvSpPr/>
          <p:nvPr/>
        </p:nvSpPr>
        <p:spPr>
          <a:xfrm>
            <a:off x="7423355" y="3429000"/>
            <a:ext cx="4355690" cy="1536290"/>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800" b="1" i="1" dirty="0">
                <a:solidFill>
                  <a:schemeClr val="accent4">
                    <a:lumMod val="60000"/>
                    <a:lumOff val="40000"/>
                  </a:schemeClr>
                </a:solidFill>
              </a:rPr>
              <a:t>Urobili:RADO KMETO, DARIUS CONEARIC, ANDREEA POLACEC, MATEI – RAREȘ FAUR, DAMIAN SEDLACEK, KAROLINA KESSNEROVA</a:t>
            </a:r>
            <a:endParaRPr lang="sk-SK" sz="1800" b="1" i="1" dirty="0">
              <a:solidFill>
                <a:schemeClr val="accent4">
                  <a:lumMod val="60000"/>
                  <a:lumOff val="40000"/>
                </a:schemeClr>
              </a:solidFill>
            </a:endParaRPr>
          </a:p>
          <a:p>
            <a:pPr algn="ctr"/>
            <a:endParaRPr lang="sk-SK" dirty="0"/>
          </a:p>
        </p:txBody>
      </p:sp>
      <p:pic>
        <p:nvPicPr>
          <p:cNvPr id="13" name="Obrázok 12">
            <a:extLst>
              <a:ext uri="{FF2B5EF4-FFF2-40B4-BE49-F238E27FC236}">
                <a16:creationId xmlns:a16="http://schemas.microsoft.com/office/drawing/2014/main" id="{D6148F9A-EFC3-AC4C-5040-A7A12E994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6516" y="0"/>
            <a:ext cx="12192000" cy="6858000"/>
          </a:xfrm>
          <a:prstGeom prst="rect">
            <a:avLst/>
          </a:prstGeom>
        </p:spPr>
      </p:pic>
      <p:sp>
        <p:nvSpPr>
          <p:cNvPr id="16" name="Obdĺžnik: zaoblené rohy 15">
            <a:extLst>
              <a:ext uri="{FF2B5EF4-FFF2-40B4-BE49-F238E27FC236}">
                <a16:creationId xmlns:a16="http://schemas.microsoft.com/office/drawing/2014/main" id="{F996A68A-0A2C-57EF-3596-ACD5458C7B71}"/>
              </a:ext>
            </a:extLst>
          </p:cNvPr>
          <p:cNvSpPr/>
          <p:nvPr/>
        </p:nvSpPr>
        <p:spPr>
          <a:xfrm>
            <a:off x="13258692" y="315605"/>
            <a:ext cx="5643824" cy="132638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a:solidFill>
                  <a:schemeClr val="bg1"/>
                </a:solidFill>
              </a:rPr>
              <a:t>Čo to znamená ? </a:t>
            </a:r>
          </a:p>
        </p:txBody>
      </p:sp>
      <p:sp>
        <p:nvSpPr>
          <p:cNvPr id="18" name="Obdĺžnik: zaoblené rohy 17">
            <a:extLst>
              <a:ext uri="{FF2B5EF4-FFF2-40B4-BE49-F238E27FC236}">
                <a16:creationId xmlns:a16="http://schemas.microsoft.com/office/drawing/2014/main" id="{8E852059-F315-7E1B-29FF-499A6BD3E816}"/>
              </a:ext>
            </a:extLst>
          </p:cNvPr>
          <p:cNvSpPr/>
          <p:nvPr/>
        </p:nvSpPr>
        <p:spPr>
          <a:xfrm>
            <a:off x="19754674" y="2334527"/>
            <a:ext cx="5643824" cy="383093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t>It is a science that studies the spatial distribution of phenomena on Earth (more precisely, parts of Earth known as the "land sphere"), their mutual interactions, and their development over time.</a:t>
            </a:r>
            <a:endParaRPr lang="sk-SK" sz="3200" b="1" dirty="0">
              <a:solidFill>
                <a:schemeClr val="bg1"/>
              </a:solidFill>
            </a:endParaRPr>
          </a:p>
        </p:txBody>
      </p:sp>
      <p:sp>
        <p:nvSpPr>
          <p:cNvPr id="19" name="Obdĺžnik: zaoblené rohy 18">
            <a:extLst>
              <a:ext uri="{FF2B5EF4-FFF2-40B4-BE49-F238E27FC236}">
                <a16:creationId xmlns:a16="http://schemas.microsoft.com/office/drawing/2014/main" id="{0C118134-0070-34E4-32A2-926882C8B77C}"/>
              </a:ext>
            </a:extLst>
          </p:cNvPr>
          <p:cNvSpPr/>
          <p:nvPr/>
        </p:nvSpPr>
        <p:spPr>
          <a:xfrm>
            <a:off x="19754674" y="315605"/>
            <a:ext cx="5191648" cy="132638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err="1">
                <a:solidFill>
                  <a:schemeClr val="bg1"/>
                </a:solidFill>
              </a:rPr>
              <a:t>What</a:t>
            </a:r>
            <a:r>
              <a:rPr lang="sk-SK" sz="3200" dirty="0">
                <a:solidFill>
                  <a:schemeClr val="bg1"/>
                </a:solidFill>
              </a:rPr>
              <a:t> </a:t>
            </a:r>
            <a:r>
              <a:rPr lang="sk-SK" sz="3200" dirty="0" err="1">
                <a:solidFill>
                  <a:schemeClr val="bg1"/>
                </a:solidFill>
              </a:rPr>
              <a:t>does</a:t>
            </a:r>
            <a:r>
              <a:rPr lang="sk-SK" sz="3200" dirty="0">
                <a:solidFill>
                  <a:schemeClr val="bg1"/>
                </a:solidFill>
              </a:rPr>
              <a:t> </a:t>
            </a:r>
            <a:r>
              <a:rPr lang="sk-SK" sz="3200" dirty="0" err="1">
                <a:solidFill>
                  <a:schemeClr val="bg1"/>
                </a:solidFill>
              </a:rPr>
              <a:t>it</a:t>
            </a:r>
            <a:r>
              <a:rPr lang="sk-SK" sz="3200" dirty="0">
                <a:solidFill>
                  <a:schemeClr val="bg1"/>
                </a:solidFill>
              </a:rPr>
              <a:t> mean?5</a:t>
            </a:r>
          </a:p>
        </p:txBody>
      </p:sp>
      <p:sp>
        <p:nvSpPr>
          <p:cNvPr id="2" name="Obdĺžnik: zaoblené rohy 1">
            <a:extLst>
              <a:ext uri="{FF2B5EF4-FFF2-40B4-BE49-F238E27FC236}">
                <a16:creationId xmlns:a16="http://schemas.microsoft.com/office/drawing/2014/main" id="{72C49CB4-77C7-E2FD-B83E-72782A27FE39}"/>
              </a:ext>
            </a:extLst>
          </p:cNvPr>
          <p:cNvSpPr/>
          <p:nvPr/>
        </p:nvSpPr>
        <p:spPr>
          <a:xfrm>
            <a:off x="13253560" y="2289431"/>
            <a:ext cx="5794550" cy="4252964"/>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sz="3600" b="1" i="0">
                <a:solidFill>
                  <a:schemeClr val="bg1"/>
                </a:solidFill>
                <a:effectLst/>
                <a:latin typeface="Roboto" panose="020F0502020204030204" pitchFamily="2" charset="0"/>
              </a:rPr>
              <a:t>Je to veda, ktorá študuje priestorové rozloženie javov na Zemi (presnejšie časť Zeme nazývaná "krajinná sféra"), ich vzájomnú interakciu a vývoj v čase. </a:t>
            </a:r>
            <a:endParaRPr lang="sk-SK" sz="2800" b="1" dirty="0">
              <a:solidFill>
                <a:schemeClr val="bg1"/>
              </a:solidFill>
            </a:endParaRPr>
          </a:p>
        </p:txBody>
      </p:sp>
    </p:spTree>
    <p:extLst>
      <p:ext uri="{BB962C8B-B14F-4D97-AF65-F5344CB8AC3E}">
        <p14:creationId xmlns:p14="http://schemas.microsoft.com/office/powerpoint/2010/main" val="803508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0E2032BA-B878-30FB-F085-3AB58E055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Obdĺžnik: zaoblené rohy 5">
            <a:extLst>
              <a:ext uri="{FF2B5EF4-FFF2-40B4-BE49-F238E27FC236}">
                <a16:creationId xmlns:a16="http://schemas.microsoft.com/office/drawing/2014/main" id="{8D23FB21-F469-A47C-39CD-5A50BE924C1F}"/>
              </a:ext>
            </a:extLst>
          </p:cNvPr>
          <p:cNvSpPr/>
          <p:nvPr/>
        </p:nvSpPr>
        <p:spPr>
          <a:xfrm>
            <a:off x="856527" y="833377"/>
            <a:ext cx="4282632" cy="10648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solidFill>
                  <a:schemeClr val="bg1"/>
                </a:solidFill>
              </a:rPr>
              <a:t>Rastliny, kríky a stromy v Karpatoch</a:t>
            </a:r>
          </a:p>
        </p:txBody>
      </p:sp>
      <p:pic>
        <p:nvPicPr>
          <p:cNvPr id="8" name="Zástupný objekt pre obsah 7">
            <a:extLst>
              <a:ext uri="{FF2B5EF4-FFF2-40B4-BE49-F238E27FC236}">
                <a16:creationId xmlns:a16="http://schemas.microsoft.com/office/drawing/2014/main" id="{46E5B625-ED15-9A2F-10C9-C8B260801C1E}"/>
              </a:ext>
            </a:extLst>
          </p:cNvPr>
          <p:cNvPicPr>
            <a:picLocks noChangeAspect="1"/>
          </p:cNvPicPr>
          <p:nvPr/>
        </p:nvPicPr>
        <p:blipFill>
          <a:blip r:embed="rId3"/>
          <a:stretch>
            <a:fillRect/>
          </a:stretch>
        </p:blipFill>
        <p:spPr>
          <a:xfrm>
            <a:off x="744638" y="3242732"/>
            <a:ext cx="4792131" cy="2632605"/>
          </a:xfrm>
          <a:prstGeom prst="rect">
            <a:avLst/>
          </a:prstGeom>
        </p:spPr>
      </p:pic>
      <p:sp>
        <p:nvSpPr>
          <p:cNvPr id="9" name="Obdĺžnik: zaoblené rohy 8">
            <a:extLst>
              <a:ext uri="{FF2B5EF4-FFF2-40B4-BE49-F238E27FC236}">
                <a16:creationId xmlns:a16="http://schemas.microsoft.com/office/drawing/2014/main" id="{96F35E32-3C0A-2B74-268D-E238E2C13646}"/>
              </a:ext>
            </a:extLst>
          </p:cNvPr>
          <p:cNvSpPr/>
          <p:nvPr/>
        </p:nvSpPr>
        <p:spPr>
          <a:xfrm>
            <a:off x="1724628" y="2417478"/>
            <a:ext cx="2546430" cy="5333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dirty="0"/>
              <a:t>Orhideea</a:t>
            </a:r>
            <a:endParaRPr lang="sk-SK" dirty="0"/>
          </a:p>
        </p:txBody>
      </p:sp>
      <p:pic>
        <p:nvPicPr>
          <p:cNvPr id="10" name="Zástupný objekt pre obsah 9">
            <a:extLst>
              <a:ext uri="{FF2B5EF4-FFF2-40B4-BE49-F238E27FC236}">
                <a16:creationId xmlns:a16="http://schemas.microsoft.com/office/drawing/2014/main" id="{993B2874-7F62-5FCA-4CAB-CFC396347C98}"/>
              </a:ext>
            </a:extLst>
          </p:cNvPr>
          <p:cNvPicPr>
            <a:picLocks noChangeAspect="1"/>
          </p:cNvPicPr>
          <p:nvPr/>
        </p:nvPicPr>
        <p:blipFill>
          <a:blip r:embed="rId4"/>
          <a:stretch>
            <a:fillRect/>
          </a:stretch>
        </p:blipFill>
        <p:spPr>
          <a:xfrm>
            <a:off x="6505233" y="3243262"/>
            <a:ext cx="4718303" cy="2632075"/>
          </a:xfrm>
          <a:prstGeom prst="rect">
            <a:avLst/>
          </a:prstGeom>
        </p:spPr>
      </p:pic>
      <p:sp>
        <p:nvSpPr>
          <p:cNvPr id="11" name="Obdĺžnik: zaoblené rohy 10">
            <a:extLst>
              <a:ext uri="{FF2B5EF4-FFF2-40B4-BE49-F238E27FC236}">
                <a16:creationId xmlns:a16="http://schemas.microsoft.com/office/drawing/2014/main" id="{B7BFE88C-F601-6E90-C314-2640488FE914}"/>
              </a:ext>
            </a:extLst>
          </p:cNvPr>
          <p:cNvSpPr/>
          <p:nvPr/>
        </p:nvSpPr>
        <p:spPr>
          <a:xfrm>
            <a:off x="7660616" y="2453833"/>
            <a:ext cx="2407535" cy="460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b="1" dirty="0"/>
          </a:p>
          <a:p>
            <a:pPr algn="ctr"/>
            <a:r>
              <a:rPr lang="sk-SK" b="1" dirty="0" err="1"/>
              <a:t>Rhododendron</a:t>
            </a:r>
            <a:endParaRPr lang="sk-SK" b="1" dirty="0"/>
          </a:p>
          <a:p>
            <a:pPr algn="ctr"/>
            <a:endParaRPr lang="sk-SK" dirty="0"/>
          </a:p>
        </p:txBody>
      </p:sp>
      <p:sp>
        <p:nvSpPr>
          <p:cNvPr id="12" name="Obdĺžnik: zaoblené rohy 11">
            <a:extLst>
              <a:ext uri="{FF2B5EF4-FFF2-40B4-BE49-F238E27FC236}">
                <a16:creationId xmlns:a16="http://schemas.microsoft.com/office/drawing/2014/main" id="{BECDE6F4-48E4-1C01-3391-239798CF957F}"/>
              </a:ext>
            </a:extLst>
          </p:cNvPr>
          <p:cNvSpPr/>
          <p:nvPr/>
        </p:nvSpPr>
        <p:spPr>
          <a:xfrm>
            <a:off x="7052843" y="833377"/>
            <a:ext cx="4016416" cy="11147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Plants, shrubs, and trees in the Carpathians.</a:t>
            </a:r>
            <a:endParaRPr lang="sk-SK" sz="2400" dirty="0"/>
          </a:p>
        </p:txBody>
      </p:sp>
      <p:pic>
        <p:nvPicPr>
          <p:cNvPr id="13" name="Zástupný objekt pre obsah 7">
            <a:extLst>
              <a:ext uri="{FF2B5EF4-FFF2-40B4-BE49-F238E27FC236}">
                <a16:creationId xmlns:a16="http://schemas.microsoft.com/office/drawing/2014/main" id="{3A2DAB95-1BB2-32D4-20F7-FA090D756445}"/>
              </a:ext>
            </a:extLst>
          </p:cNvPr>
          <p:cNvPicPr>
            <a:picLocks noChangeAspect="1"/>
          </p:cNvPicPr>
          <p:nvPr/>
        </p:nvPicPr>
        <p:blipFill>
          <a:blip r:embed="rId5"/>
          <a:stretch>
            <a:fillRect/>
          </a:stretch>
        </p:blipFill>
        <p:spPr>
          <a:xfrm>
            <a:off x="-5407307" y="2776216"/>
            <a:ext cx="5289631" cy="3099121"/>
          </a:xfrm>
          <a:prstGeom prst="rect">
            <a:avLst/>
          </a:prstGeom>
        </p:spPr>
      </p:pic>
      <p:pic>
        <p:nvPicPr>
          <p:cNvPr id="14" name="Zástupný objekt pre obsah 9">
            <a:extLst>
              <a:ext uri="{FF2B5EF4-FFF2-40B4-BE49-F238E27FC236}">
                <a16:creationId xmlns:a16="http://schemas.microsoft.com/office/drawing/2014/main" id="{569DCA1B-CC18-862F-9206-81FA61643DBA}"/>
              </a:ext>
            </a:extLst>
          </p:cNvPr>
          <p:cNvPicPr>
            <a:picLocks noChangeAspect="1"/>
          </p:cNvPicPr>
          <p:nvPr/>
        </p:nvPicPr>
        <p:blipFill>
          <a:blip r:embed="rId6"/>
          <a:stretch>
            <a:fillRect/>
          </a:stretch>
        </p:blipFill>
        <p:spPr>
          <a:xfrm>
            <a:off x="12528362" y="2684151"/>
            <a:ext cx="4992980" cy="3099121"/>
          </a:xfrm>
          <a:prstGeom prst="rect">
            <a:avLst/>
          </a:prstGeom>
        </p:spPr>
      </p:pic>
    </p:spTree>
    <p:extLst>
      <p:ext uri="{BB962C8B-B14F-4D97-AF65-F5344CB8AC3E}">
        <p14:creationId xmlns:p14="http://schemas.microsoft.com/office/powerpoint/2010/main" val="3913955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35892CC-F92C-4224-2DF1-EA0A1D3CBCD5}"/>
            </a:ext>
          </a:extLst>
        </p:cNvPr>
        <p:cNvGrpSpPr/>
        <p:nvPr/>
      </p:nvGrpSpPr>
      <p:grpSpPr>
        <a:xfrm>
          <a:off x="0" y="0"/>
          <a:ext cx="0" cy="0"/>
          <a:chOff x="0" y="0"/>
          <a:chExt cx="0" cy="0"/>
        </a:xfrm>
      </p:grpSpPr>
      <p:pic>
        <p:nvPicPr>
          <p:cNvPr id="5" name="Obrázok 4">
            <a:extLst>
              <a:ext uri="{FF2B5EF4-FFF2-40B4-BE49-F238E27FC236}">
                <a16:creationId xmlns:a16="http://schemas.microsoft.com/office/drawing/2014/main" id="{CA9B1714-248E-B244-6ECC-222CDD803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97" y="-7303625"/>
            <a:ext cx="12192000" cy="6858000"/>
          </a:xfrm>
          <a:prstGeom prst="rect">
            <a:avLst/>
          </a:prstGeom>
        </p:spPr>
      </p:pic>
      <p:sp>
        <p:nvSpPr>
          <p:cNvPr id="6" name="Obdĺžnik: zaoblené rohy 5">
            <a:extLst>
              <a:ext uri="{FF2B5EF4-FFF2-40B4-BE49-F238E27FC236}">
                <a16:creationId xmlns:a16="http://schemas.microsoft.com/office/drawing/2014/main" id="{27880059-9719-8A3E-4A0B-41C786FEBDB7}"/>
              </a:ext>
            </a:extLst>
          </p:cNvPr>
          <p:cNvSpPr/>
          <p:nvPr/>
        </p:nvSpPr>
        <p:spPr>
          <a:xfrm>
            <a:off x="-4653023" y="555585"/>
            <a:ext cx="4282632" cy="10648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solidFill>
                  <a:schemeClr val="bg1"/>
                </a:solidFill>
              </a:rPr>
              <a:t>Rastliny, kríky a stromy v Karpatoch</a:t>
            </a:r>
          </a:p>
        </p:txBody>
      </p:sp>
      <p:pic>
        <p:nvPicPr>
          <p:cNvPr id="8" name="Zástupný objekt pre obsah 7">
            <a:extLst>
              <a:ext uri="{FF2B5EF4-FFF2-40B4-BE49-F238E27FC236}">
                <a16:creationId xmlns:a16="http://schemas.microsoft.com/office/drawing/2014/main" id="{2BDCFAD2-F002-2C9E-E794-A0DB5B8F9F3F}"/>
              </a:ext>
            </a:extLst>
          </p:cNvPr>
          <p:cNvPicPr>
            <a:picLocks noChangeAspect="1"/>
          </p:cNvPicPr>
          <p:nvPr/>
        </p:nvPicPr>
        <p:blipFill>
          <a:blip r:embed="rId4"/>
          <a:stretch>
            <a:fillRect/>
          </a:stretch>
        </p:blipFill>
        <p:spPr>
          <a:xfrm>
            <a:off x="513145" y="7212848"/>
            <a:ext cx="4792131" cy="2632605"/>
          </a:xfrm>
          <a:prstGeom prst="rect">
            <a:avLst/>
          </a:prstGeom>
        </p:spPr>
      </p:pic>
      <p:sp>
        <p:nvSpPr>
          <p:cNvPr id="9" name="Obdĺžnik: zaoblené rohy 8">
            <a:extLst>
              <a:ext uri="{FF2B5EF4-FFF2-40B4-BE49-F238E27FC236}">
                <a16:creationId xmlns:a16="http://schemas.microsoft.com/office/drawing/2014/main" id="{C3BCAA19-87AA-4998-4A7F-A7ADAF241AB6}"/>
              </a:ext>
            </a:extLst>
          </p:cNvPr>
          <p:cNvSpPr/>
          <p:nvPr/>
        </p:nvSpPr>
        <p:spPr>
          <a:xfrm>
            <a:off x="-2639027" y="2187160"/>
            <a:ext cx="2546430" cy="5333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dirty="0"/>
              <a:t>Orhideea</a:t>
            </a:r>
            <a:endParaRPr lang="sk-SK" dirty="0"/>
          </a:p>
        </p:txBody>
      </p:sp>
      <p:pic>
        <p:nvPicPr>
          <p:cNvPr id="10" name="Zástupný objekt pre obsah 9">
            <a:extLst>
              <a:ext uri="{FF2B5EF4-FFF2-40B4-BE49-F238E27FC236}">
                <a16:creationId xmlns:a16="http://schemas.microsoft.com/office/drawing/2014/main" id="{86111B1B-0321-66BF-6663-49B5751E106E}"/>
              </a:ext>
            </a:extLst>
          </p:cNvPr>
          <p:cNvPicPr>
            <a:picLocks noChangeAspect="1"/>
          </p:cNvPicPr>
          <p:nvPr/>
        </p:nvPicPr>
        <p:blipFill>
          <a:blip r:embed="rId5"/>
          <a:stretch>
            <a:fillRect/>
          </a:stretch>
        </p:blipFill>
        <p:spPr>
          <a:xfrm>
            <a:off x="12512494" y="3429000"/>
            <a:ext cx="4718303" cy="2632075"/>
          </a:xfrm>
          <a:prstGeom prst="rect">
            <a:avLst/>
          </a:prstGeom>
        </p:spPr>
      </p:pic>
      <p:sp>
        <p:nvSpPr>
          <p:cNvPr id="11" name="Obdĺžnik: zaoblené rohy 10">
            <a:extLst>
              <a:ext uri="{FF2B5EF4-FFF2-40B4-BE49-F238E27FC236}">
                <a16:creationId xmlns:a16="http://schemas.microsoft.com/office/drawing/2014/main" id="{1E5AA744-C893-BBDF-13FD-96981976A0C5}"/>
              </a:ext>
            </a:extLst>
          </p:cNvPr>
          <p:cNvSpPr/>
          <p:nvPr/>
        </p:nvSpPr>
        <p:spPr>
          <a:xfrm>
            <a:off x="12377197" y="2490187"/>
            <a:ext cx="2407535" cy="460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b="1" dirty="0"/>
          </a:p>
          <a:p>
            <a:pPr algn="ctr"/>
            <a:r>
              <a:rPr lang="sk-SK" b="1" dirty="0" err="1"/>
              <a:t>Rhododendron</a:t>
            </a:r>
            <a:endParaRPr lang="sk-SK" b="1" dirty="0"/>
          </a:p>
          <a:p>
            <a:pPr algn="ctr"/>
            <a:endParaRPr lang="sk-SK" dirty="0"/>
          </a:p>
        </p:txBody>
      </p:sp>
      <p:sp>
        <p:nvSpPr>
          <p:cNvPr id="12" name="Obdĺžnik: zaoblené rohy 11">
            <a:extLst>
              <a:ext uri="{FF2B5EF4-FFF2-40B4-BE49-F238E27FC236}">
                <a16:creationId xmlns:a16="http://schemas.microsoft.com/office/drawing/2014/main" id="{266595B4-CB92-6802-A002-458BCAC5FCBE}"/>
              </a:ext>
            </a:extLst>
          </p:cNvPr>
          <p:cNvSpPr/>
          <p:nvPr/>
        </p:nvSpPr>
        <p:spPr>
          <a:xfrm>
            <a:off x="12377197" y="563625"/>
            <a:ext cx="4016416" cy="11147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Plants, shrubs, and trees in the Carpathians.</a:t>
            </a:r>
            <a:endParaRPr lang="sk-SK" sz="2400" dirty="0"/>
          </a:p>
        </p:txBody>
      </p:sp>
      <p:sp>
        <p:nvSpPr>
          <p:cNvPr id="2" name="Obdĺžnik: zaoblené rohy 1">
            <a:extLst>
              <a:ext uri="{FF2B5EF4-FFF2-40B4-BE49-F238E27FC236}">
                <a16:creationId xmlns:a16="http://schemas.microsoft.com/office/drawing/2014/main" id="{853FE150-0BA8-1A3F-A6B2-D11E0A101B43}"/>
              </a:ext>
            </a:extLst>
          </p:cNvPr>
          <p:cNvSpPr/>
          <p:nvPr/>
        </p:nvSpPr>
        <p:spPr>
          <a:xfrm>
            <a:off x="3755985" y="279397"/>
            <a:ext cx="5289631" cy="14619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Plants, shrubs and trees in the Carpathians</a:t>
            </a:r>
            <a:endParaRPr lang="sk-SK" sz="2400" dirty="0">
              <a:solidFill>
                <a:schemeClr val="bg1"/>
              </a:solidFill>
            </a:endParaRPr>
          </a:p>
        </p:txBody>
      </p:sp>
      <p:pic>
        <p:nvPicPr>
          <p:cNvPr id="3" name="Zástupný objekt pre obsah 7">
            <a:extLst>
              <a:ext uri="{FF2B5EF4-FFF2-40B4-BE49-F238E27FC236}">
                <a16:creationId xmlns:a16="http://schemas.microsoft.com/office/drawing/2014/main" id="{3EB32CAA-303E-0FF0-7072-7A45C728B30D}"/>
              </a:ext>
            </a:extLst>
          </p:cNvPr>
          <p:cNvPicPr>
            <a:picLocks noChangeAspect="1"/>
          </p:cNvPicPr>
          <p:nvPr/>
        </p:nvPicPr>
        <p:blipFill>
          <a:blip r:embed="rId6"/>
          <a:stretch>
            <a:fillRect/>
          </a:stretch>
        </p:blipFill>
        <p:spPr>
          <a:xfrm>
            <a:off x="1018572" y="2748509"/>
            <a:ext cx="5289631" cy="3099121"/>
          </a:xfrm>
          <a:prstGeom prst="rect">
            <a:avLst/>
          </a:prstGeom>
        </p:spPr>
      </p:pic>
      <p:pic>
        <p:nvPicPr>
          <p:cNvPr id="4" name="Zástupný objekt pre obsah 9">
            <a:extLst>
              <a:ext uri="{FF2B5EF4-FFF2-40B4-BE49-F238E27FC236}">
                <a16:creationId xmlns:a16="http://schemas.microsoft.com/office/drawing/2014/main" id="{107A19D2-E3B2-20A1-A150-E3C2ECAC9023}"/>
              </a:ext>
            </a:extLst>
          </p:cNvPr>
          <p:cNvPicPr>
            <a:picLocks noChangeAspect="1"/>
          </p:cNvPicPr>
          <p:nvPr/>
        </p:nvPicPr>
        <p:blipFill>
          <a:blip r:embed="rId7"/>
          <a:stretch>
            <a:fillRect/>
          </a:stretch>
        </p:blipFill>
        <p:spPr>
          <a:xfrm>
            <a:off x="6840638" y="2748509"/>
            <a:ext cx="4992980" cy="3099121"/>
          </a:xfrm>
          <a:prstGeom prst="rect">
            <a:avLst/>
          </a:prstGeom>
        </p:spPr>
      </p:pic>
      <p:sp>
        <p:nvSpPr>
          <p:cNvPr id="7" name="Obdĺžnik: zaoblené rohy 6">
            <a:extLst>
              <a:ext uri="{FF2B5EF4-FFF2-40B4-BE49-F238E27FC236}">
                <a16:creationId xmlns:a16="http://schemas.microsoft.com/office/drawing/2014/main" id="{FB312998-00DC-1580-1365-2DA79D4BB56F}"/>
              </a:ext>
            </a:extLst>
          </p:cNvPr>
          <p:cNvSpPr/>
          <p:nvPr/>
        </p:nvSpPr>
        <p:spPr>
          <a:xfrm>
            <a:off x="1203768" y="2083443"/>
            <a:ext cx="5104434" cy="5333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err="1"/>
              <a:t>Draba</a:t>
            </a:r>
            <a:r>
              <a:rPr lang="sk-SK" b="1" dirty="0"/>
              <a:t> </a:t>
            </a:r>
            <a:r>
              <a:rPr lang="sk-SK" b="1" dirty="0" err="1"/>
              <a:t>Aizoides</a:t>
            </a:r>
            <a:r>
              <a:rPr lang="sk-SK" b="1" dirty="0"/>
              <a:t> - chudoba </a:t>
            </a:r>
            <a:r>
              <a:rPr lang="sk-SK" b="1" dirty="0" err="1"/>
              <a:t>vzdyzelená</a:t>
            </a:r>
            <a:endParaRPr lang="sk-SK" b="1" dirty="0"/>
          </a:p>
        </p:txBody>
      </p:sp>
      <p:sp>
        <p:nvSpPr>
          <p:cNvPr id="13" name="Obdĺžnik: zaoblené rohy 12">
            <a:extLst>
              <a:ext uri="{FF2B5EF4-FFF2-40B4-BE49-F238E27FC236}">
                <a16:creationId xmlns:a16="http://schemas.microsoft.com/office/drawing/2014/main" id="{371F6227-2883-7097-A6F4-2E67326B830D}"/>
              </a:ext>
            </a:extLst>
          </p:cNvPr>
          <p:cNvSpPr/>
          <p:nvPr/>
        </p:nvSpPr>
        <p:spPr>
          <a:xfrm>
            <a:off x="6840638" y="2083443"/>
            <a:ext cx="4992980" cy="460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b="1" dirty="0"/>
          </a:p>
          <a:p>
            <a:pPr algn="ctr"/>
            <a:r>
              <a:rPr lang="sk-SK" b="1" dirty="0" err="1"/>
              <a:t>Draba</a:t>
            </a:r>
            <a:r>
              <a:rPr lang="sk-SK" b="1" dirty="0"/>
              <a:t> </a:t>
            </a:r>
            <a:r>
              <a:rPr lang="sk-SK" b="1" dirty="0" err="1"/>
              <a:t>Aizoides</a:t>
            </a:r>
            <a:r>
              <a:rPr lang="sk-SK" b="1" dirty="0"/>
              <a:t> - chudoba </a:t>
            </a:r>
            <a:r>
              <a:rPr lang="sk-SK" b="1" dirty="0" err="1"/>
              <a:t>vzdyzelená</a:t>
            </a:r>
            <a:endParaRPr lang="sk-SK" b="1" dirty="0"/>
          </a:p>
          <a:p>
            <a:pPr algn="ctr"/>
            <a:endParaRPr lang="sk-SK" b="1" dirty="0"/>
          </a:p>
        </p:txBody>
      </p:sp>
      <p:pic>
        <p:nvPicPr>
          <p:cNvPr id="14" name="Picture 2" descr="Juvenile Fire Salamander - Nature Photography Workshops and Colorado ...">
            <a:extLst>
              <a:ext uri="{FF2B5EF4-FFF2-40B4-BE49-F238E27FC236}">
                <a16:creationId xmlns:a16="http://schemas.microsoft.com/office/drawing/2014/main" id="{A09449B2-591F-FA0E-2E5B-A47CCF5549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752119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5" name="Obdĺžnik: zaoblené rohy 14">
            <a:extLst>
              <a:ext uri="{FF2B5EF4-FFF2-40B4-BE49-F238E27FC236}">
                <a16:creationId xmlns:a16="http://schemas.microsoft.com/office/drawing/2014/main" id="{1EB5FB71-0164-6AC4-9FD7-3E321F27EA63}"/>
              </a:ext>
            </a:extLst>
          </p:cNvPr>
          <p:cNvSpPr/>
          <p:nvPr/>
        </p:nvSpPr>
        <p:spPr>
          <a:xfrm>
            <a:off x="-4256314" y="2379626"/>
            <a:ext cx="4028768" cy="3836886"/>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ĺžnik: zaoblené rohy 15">
            <a:extLst>
              <a:ext uri="{FF2B5EF4-FFF2-40B4-BE49-F238E27FC236}">
                <a16:creationId xmlns:a16="http://schemas.microsoft.com/office/drawing/2014/main" id="{1D14C709-E638-13E6-CF54-4A1F9AB35028}"/>
              </a:ext>
            </a:extLst>
          </p:cNvPr>
          <p:cNvSpPr/>
          <p:nvPr/>
        </p:nvSpPr>
        <p:spPr>
          <a:xfrm>
            <a:off x="1018572" y="-1193610"/>
            <a:ext cx="4103738" cy="95372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400" dirty="0"/>
              <a:t>Salamandra</a:t>
            </a:r>
            <a:endParaRPr lang="sk-SK" sz="2400" dirty="0"/>
          </a:p>
        </p:txBody>
      </p:sp>
      <p:sp>
        <p:nvSpPr>
          <p:cNvPr id="19" name="Obdĺžnik: zaoblené rohy 18">
            <a:extLst>
              <a:ext uri="{FF2B5EF4-FFF2-40B4-BE49-F238E27FC236}">
                <a16:creationId xmlns:a16="http://schemas.microsoft.com/office/drawing/2014/main" id="{F05516A8-0A89-6974-6C2F-E92C1D119AD5}"/>
              </a:ext>
            </a:extLst>
          </p:cNvPr>
          <p:cNvSpPr/>
          <p:nvPr/>
        </p:nvSpPr>
        <p:spPr>
          <a:xfrm>
            <a:off x="12377197" y="787613"/>
            <a:ext cx="4103738" cy="95372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400" dirty="0"/>
              <a:t>Salamander</a:t>
            </a:r>
            <a:endParaRPr lang="sk-SK" sz="2400" dirty="0"/>
          </a:p>
        </p:txBody>
      </p:sp>
      <p:sp>
        <p:nvSpPr>
          <p:cNvPr id="17" name="Obdĺžnik: zaoblené rohy 16">
            <a:extLst>
              <a:ext uri="{FF2B5EF4-FFF2-40B4-BE49-F238E27FC236}">
                <a16:creationId xmlns:a16="http://schemas.microsoft.com/office/drawing/2014/main" id="{97481605-102F-6274-E84A-B27B909C4C20}"/>
              </a:ext>
            </a:extLst>
          </p:cNvPr>
          <p:cNvSpPr/>
          <p:nvPr/>
        </p:nvSpPr>
        <p:spPr>
          <a:xfrm>
            <a:off x="12600675" y="1929865"/>
            <a:ext cx="4864510" cy="4415144"/>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The term "animal" typically refers either to any living creature or to animals at a higher level of development (such as vertebrates), excluding humans. From a philosophical perspective, an animal is usually defined as a living being that is neither a human nor a deity, mythological figure, supernatural entity, or similar.</a:t>
            </a:r>
            <a:endParaRPr lang="sk-SK" sz="2400" dirty="0">
              <a:solidFill>
                <a:schemeClr val="bg1"/>
              </a:solidFill>
            </a:endParaRPr>
          </a:p>
        </p:txBody>
      </p:sp>
      <p:sp>
        <p:nvSpPr>
          <p:cNvPr id="18" name="Obdĺžnik: zaoblené rohy 17">
            <a:extLst>
              <a:ext uri="{FF2B5EF4-FFF2-40B4-BE49-F238E27FC236}">
                <a16:creationId xmlns:a16="http://schemas.microsoft.com/office/drawing/2014/main" id="{2328DAE0-ABD4-F004-4719-218A5CFBAED5}"/>
              </a:ext>
            </a:extLst>
          </p:cNvPr>
          <p:cNvSpPr/>
          <p:nvPr/>
        </p:nvSpPr>
        <p:spPr>
          <a:xfrm>
            <a:off x="764060" y="-813118"/>
            <a:ext cx="4431891" cy="63909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4000" dirty="0" err="1"/>
              <a:t>Zvierata</a:t>
            </a:r>
            <a:endParaRPr lang="sk-SK" sz="4000" dirty="0"/>
          </a:p>
        </p:txBody>
      </p:sp>
      <p:sp>
        <p:nvSpPr>
          <p:cNvPr id="20" name="Obdĺžnik: zaoblené rohy 19">
            <a:extLst>
              <a:ext uri="{FF2B5EF4-FFF2-40B4-BE49-F238E27FC236}">
                <a16:creationId xmlns:a16="http://schemas.microsoft.com/office/drawing/2014/main" id="{6AE79B7B-7260-739C-6A22-51C84B2F7BE7}"/>
              </a:ext>
            </a:extLst>
          </p:cNvPr>
          <p:cNvSpPr/>
          <p:nvPr/>
        </p:nvSpPr>
        <p:spPr>
          <a:xfrm>
            <a:off x="6394911" y="-1765127"/>
            <a:ext cx="4431891" cy="63909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000" dirty="0"/>
              <a:t>A</a:t>
            </a:r>
            <a:r>
              <a:rPr lang="sk-SK" sz="4000" dirty="0" err="1"/>
              <a:t>nimals</a:t>
            </a:r>
            <a:endParaRPr lang="sk-SK" sz="4000" dirty="0"/>
          </a:p>
        </p:txBody>
      </p:sp>
      <p:sp>
        <p:nvSpPr>
          <p:cNvPr id="22" name="Obdĺžnik: zaoblené rohy 21">
            <a:extLst>
              <a:ext uri="{FF2B5EF4-FFF2-40B4-BE49-F238E27FC236}">
                <a16:creationId xmlns:a16="http://schemas.microsoft.com/office/drawing/2014/main" id="{912E7C04-5DBC-D2C6-1D4D-9BA6F54F0BF9}"/>
              </a:ext>
            </a:extLst>
          </p:cNvPr>
          <p:cNvSpPr/>
          <p:nvPr/>
        </p:nvSpPr>
        <p:spPr>
          <a:xfrm>
            <a:off x="13031353" y="1678330"/>
            <a:ext cx="4864510" cy="4415144"/>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The term "animal" typically refers either to any living creature or to animals at a higher level of development (such as vertebrates), excluding humans. From a philosophical perspective, an animal is usually defined as a living being that is neither a human nor a deity, mythological figure, supernatural entity, or similar.</a:t>
            </a:r>
            <a:endParaRPr lang="sk-SK" sz="2400" dirty="0">
              <a:solidFill>
                <a:schemeClr val="bg1"/>
              </a:solidFill>
            </a:endParaRPr>
          </a:p>
        </p:txBody>
      </p:sp>
      <p:pic>
        <p:nvPicPr>
          <p:cNvPr id="23" name="Picture 2" descr="deer, Nature, Animals Wallpapers HD / Desktop and Mobile Backgrounds">
            <a:extLst>
              <a:ext uri="{FF2B5EF4-FFF2-40B4-BE49-F238E27FC236}">
                <a16:creationId xmlns:a16="http://schemas.microsoft.com/office/drawing/2014/main" id="{61BDDA7F-0D39-3EC9-8341-EEFA0A1CC2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87" y="75939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Obdĺžnik: zaoblené rohy 25">
            <a:extLst>
              <a:ext uri="{FF2B5EF4-FFF2-40B4-BE49-F238E27FC236}">
                <a16:creationId xmlns:a16="http://schemas.microsoft.com/office/drawing/2014/main" id="{C86E531D-346A-E095-2370-343433FE4AFC}"/>
              </a:ext>
            </a:extLst>
          </p:cNvPr>
          <p:cNvSpPr/>
          <p:nvPr/>
        </p:nvSpPr>
        <p:spPr>
          <a:xfrm>
            <a:off x="-5115527" y="1951488"/>
            <a:ext cx="4953000" cy="469316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sz="2400" dirty="0"/>
              <a:t>Zvieratko je zvyčajne označením buď pre akéhokoľvek živočícha, alebo pre živočíchy na vyššom stupni vývoja (napríklad iba stavovce), s výnimkou človeka. Z filozofického hľadiska sa ako zviera obvykle označuje živá bytosť, ktorá nie je ani človekom, ani božstvom, mytologickou postavou, nadprirodzenou bytosťou a podobne.</a:t>
            </a:r>
          </a:p>
          <a:p>
            <a:endParaRPr lang="sk-SK" dirty="0"/>
          </a:p>
          <a:p>
            <a:pPr algn="ctr"/>
            <a:endParaRPr lang="sk-SK" dirty="0"/>
          </a:p>
        </p:txBody>
      </p:sp>
    </p:spTree>
    <p:extLst>
      <p:ext uri="{BB962C8B-B14F-4D97-AF65-F5344CB8AC3E}">
        <p14:creationId xmlns:p14="http://schemas.microsoft.com/office/powerpoint/2010/main" val="251263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er, Nature, Animals Wallpapers HD / Desktop and Mobile Backgrounds">
            <a:extLst>
              <a:ext uri="{FF2B5EF4-FFF2-40B4-BE49-F238E27FC236}">
                <a16:creationId xmlns:a16="http://schemas.microsoft.com/office/drawing/2014/main" id="{CF204AAE-B787-4473-DF2E-BF1111490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6882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zaoblené rohy 4">
            <a:extLst>
              <a:ext uri="{FF2B5EF4-FFF2-40B4-BE49-F238E27FC236}">
                <a16:creationId xmlns:a16="http://schemas.microsoft.com/office/drawing/2014/main" id="{8A2079EF-BB59-2733-AE0D-3CC15CA6D96B}"/>
              </a:ext>
            </a:extLst>
          </p:cNvPr>
          <p:cNvSpPr/>
          <p:nvPr/>
        </p:nvSpPr>
        <p:spPr>
          <a:xfrm>
            <a:off x="838199" y="708358"/>
            <a:ext cx="4431891" cy="63909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4000" dirty="0" err="1"/>
              <a:t>Zvierata</a:t>
            </a:r>
            <a:endParaRPr lang="sk-SK" sz="4000" dirty="0"/>
          </a:p>
        </p:txBody>
      </p:sp>
      <p:sp>
        <p:nvSpPr>
          <p:cNvPr id="6" name="Obdĺžnik: zaoblené rohy 5">
            <a:extLst>
              <a:ext uri="{FF2B5EF4-FFF2-40B4-BE49-F238E27FC236}">
                <a16:creationId xmlns:a16="http://schemas.microsoft.com/office/drawing/2014/main" id="{897EF0FE-741C-2413-2F7B-EBCB59C8979D}"/>
              </a:ext>
            </a:extLst>
          </p:cNvPr>
          <p:cNvSpPr/>
          <p:nvPr/>
        </p:nvSpPr>
        <p:spPr>
          <a:xfrm>
            <a:off x="6934200" y="1690689"/>
            <a:ext cx="4864510" cy="4415144"/>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The term "animal" typically refers either to any living creature or to animals at a higher level of development (such as vertebrates), excluding humans. From a philosophical perspective, an animal is usually defined as a living being that is neither a human nor a deity, mythological figure, supernatural entity, or similar.</a:t>
            </a:r>
            <a:endParaRPr lang="sk-SK" sz="2400" dirty="0">
              <a:solidFill>
                <a:schemeClr val="bg1"/>
              </a:solidFill>
            </a:endParaRPr>
          </a:p>
        </p:txBody>
      </p:sp>
      <p:sp>
        <p:nvSpPr>
          <p:cNvPr id="7" name="Obdĺžnik: zaoblené rohy 6">
            <a:extLst>
              <a:ext uri="{FF2B5EF4-FFF2-40B4-BE49-F238E27FC236}">
                <a16:creationId xmlns:a16="http://schemas.microsoft.com/office/drawing/2014/main" id="{3009DFE4-8F63-459A-8F1F-AE3113057496}"/>
              </a:ext>
            </a:extLst>
          </p:cNvPr>
          <p:cNvSpPr/>
          <p:nvPr/>
        </p:nvSpPr>
        <p:spPr>
          <a:xfrm>
            <a:off x="6934200" y="752167"/>
            <a:ext cx="4431891" cy="63909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000" dirty="0"/>
              <a:t> The A</a:t>
            </a:r>
            <a:r>
              <a:rPr lang="sk-SK" sz="4000" dirty="0" err="1"/>
              <a:t>nimals</a:t>
            </a:r>
            <a:endParaRPr lang="sk-SK" sz="4000" dirty="0"/>
          </a:p>
        </p:txBody>
      </p:sp>
      <p:sp>
        <p:nvSpPr>
          <p:cNvPr id="14" name="Zástupný objekt pre obsah 2">
            <a:extLst>
              <a:ext uri="{FF2B5EF4-FFF2-40B4-BE49-F238E27FC236}">
                <a16:creationId xmlns:a16="http://schemas.microsoft.com/office/drawing/2014/main" id="{ED9A41A6-B124-3E05-3AC9-3B21DB653AED}"/>
              </a:ext>
            </a:extLst>
          </p:cNvPr>
          <p:cNvSpPr txBox="1">
            <a:spLocks/>
          </p:cNvSpPr>
          <p:nvPr/>
        </p:nvSpPr>
        <p:spPr>
          <a:xfrm>
            <a:off x="838199" y="1825625"/>
            <a:ext cx="4953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k-SK" dirty="0">
              <a:solidFill>
                <a:schemeClr val="bg1"/>
              </a:solidFill>
            </a:endParaRPr>
          </a:p>
        </p:txBody>
      </p:sp>
      <p:sp>
        <p:nvSpPr>
          <p:cNvPr id="15" name="Zástupný objekt pre obsah 2">
            <a:extLst>
              <a:ext uri="{FF2B5EF4-FFF2-40B4-BE49-F238E27FC236}">
                <a16:creationId xmlns:a16="http://schemas.microsoft.com/office/drawing/2014/main" id="{D05AFE5E-F4BB-5725-4E74-1C04B6BA2F43}"/>
              </a:ext>
            </a:extLst>
          </p:cNvPr>
          <p:cNvSpPr txBox="1">
            <a:spLocks/>
          </p:cNvSpPr>
          <p:nvPr/>
        </p:nvSpPr>
        <p:spPr>
          <a:xfrm>
            <a:off x="990599" y="1978025"/>
            <a:ext cx="4953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k-SK" dirty="0">
              <a:solidFill>
                <a:schemeClr val="bg1"/>
              </a:solidFill>
            </a:endParaRPr>
          </a:p>
        </p:txBody>
      </p:sp>
      <p:sp>
        <p:nvSpPr>
          <p:cNvPr id="16" name="Zástupný objekt pre obsah 2">
            <a:extLst>
              <a:ext uri="{FF2B5EF4-FFF2-40B4-BE49-F238E27FC236}">
                <a16:creationId xmlns:a16="http://schemas.microsoft.com/office/drawing/2014/main" id="{A09A5963-9CAB-4B82-7BFA-17FB76DAF5C3}"/>
              </a:ext>
            </a:extLst>
          </p:cNvPr>
          <p:cNvSpPr txBox="1">
            <a:spLocks/>
          </p:cNvSpPr>
          <p:nvPr/>
        </p:nvSpPr>
        <p:spPr>
          <a:xfrm>
            <a:off x="577644" y="1798304"/>
            <a:ext cx="49530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k-SK" dirty="0">
              <a:solidFill>
                <a:schemeClr val="bg1"/>
              </a:solidFill>
            </a:endParaRPr>
          </a:p>
        </p:txBody>
      </p:sp>
      <p:sp>
        <p:nvSpPr>
          <p:cNvPr id="17" name="Obdĺžnik: zaoblené rohy 16">
            <a:extLst>
              <a:ext uri="{FF2B5EF4-FFF2-40B4-BE49-F238E27FC236}">
                <a16:creationId xmlns:a16="http://schemas.microsoft.com/office/drawing/2014/main" id="{C109449F-1661-225D-EBE8-109FFF36985C}"/>
              </a:ext>
            </a:extLst>
          </p:cNvPr>
          <p:cNvSpPr/>
          <p:nvPr/>
        </p:nvSpPr>
        <p:spPr>
          <a:xfrm>
            <a:off x="990599" y="1825625"/>
            <a:ext cx="4953000" cy="469316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sz="2400" dirty="0"/>
              <a:t>Zvieratko je zvyčajne označením buď pre akéhokoľvek živočícha, alebo pre živočíchy na vyššom stupni vývoja (napríklad iba stavovce), s výnimkou človeka. Z filozofického hľadiska sa ako zviera obvykle označuje živá bytosť, ktorá nie je ani človekom, ani božstvom, mytologickou postavou, nadprirodzenou bytosťou a podobne.</a:t>
            </a:r>
          </a:p>
          <a:p>
            <a:endParaRPr lang="sk-SK" dirty="0"/>
          </a:p>
          <a:p>
            <a:pPr algn="ctr"/>
            <a:endParaRPr lang="sk-SK" dirty="0"/>
          </a:p>
        </p:txBody>
      </p:sp>
    </p:spTree>
    <p:extLst>
      <p:ext uri="{BB962C8B-B14F-4D97-AF65-F5344CB8AC3E}">
        <p14:creationId xmlns:p14="http://schemas.microsoft.com/office/powerpoint/2010/main" val="2549519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7632B-FD2B-285E-1C3C-7324710C83FF}"/>
            </a:ext>
          </a:extLst>
        </p:cNvPr>
        <p:cNvGrpSpPr/>
        <p:nvPr/>
      </p:nvGrpSpPr>
      <p:grpSpPr>
        <a:xfrm>
          <a:off x="0" y="0"/>
          <a:ext cx="0" cy="0"/>
          <a:chOff x="0" y="0"/>
          <a:chExt cx="0" cy="0"/>
        </a:xfrm>
      </p:grpSpPr>
      <p:pic>
        <p:nvPicPr>
          <p:cNvPr id="2050" name="Picture 2" descr="Juvenile Fire Salamander - Nature Photography Workshops and Colorado ...">
            <a:extLst>
              <a:ext uri="{FF2B5EF4-FFF2-40B4-BE49-F238E27FC236}">
                <a16:creationId xmlns:a16="http://schemas.microsoft.com/office/drawing/2014/main" id="{C60E3750-4B53-6B1A-5A39-26CDC51852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69"/>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zaoblené rohy 5">
            <a:extLst>
              <a:ext uri="{FF2B5EF4-FFF2-40B4-BE49-F238E27FC236}">
                <a16:creationId xmlns:a16="http://schemas.microsoft.com/office/drawing/2014/main" id="{53AA3574-F727-B1F1-BBD5-6ED172F247E6}"/>
              </a:ext>
            </a:extLst>
          </p:cNvPr>
          <p:cNvSpPr/>
          <p:nvPr/>
        </p:nvSpPr>
        <p:spPr>
          <a:xfrm>
            <a:off x="838200" y="2340077"/>
            <a:ext cx="4028768" cy="3836886"/>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Zástupný objekt pre obsah 2">
            <a:extLst>
              <a:ext uri="{FF2B5EF4-FFF2-40B4-BE49-F238E27FC236}">
                <a16:creationId xmlns:a16="http://schemas.microsoft.com/office/drawing/2014/main" id="{3FDCF188-5A7A-1F0D-66DE-6A778FBDED59}"/>
              </a:ext>
            </a:extLst>
          </p:cNvPr>
          <p:cNvSpPr>
            <a:spLocks noGrp="1"/>
          </p:cNvSpPr>
          <p:nvPr>
            <p:ph sz="half" idx="1"/>
          </p:nvPr>
        </p:nvSpPr>
        <p:spPr>
          <a:xfrm>
            <a:off x="838200" y="2428567"/>
            <a:ext cx="3881284" cy="3748395"/>
          </a:xfrm>
        </p:spPr>
        <p:txBody>
          <a:bodyPr>
            <a:normAutofit fontScale="92500" lnSpcReduction="20000"/>
          </a:bodyPr>
          <a:lstStyle/>
          <a:p>
            <a:r>
              <a:rPr lang="sk-SK" sz="3600" dirty="0"/>
              <a:t> </a:t>
            </a:r>
            <a:r>
              <a:rPr lang="sk-SK" sz="3600" dirty="0">
                <a:solidFill>
                  <a:schemeClr val="bg2"/>
                </a:solidFill>
              </a:rPr>
              <a:t>Salamandry sa zvyčajne vyskytujú vo vlhkom prostredí, ako sú lesy, mokrade alebo okolo vodných tokov. Potrebujú vlhkosť, aby udržali svoju pokožku v dobrom stave.</a:t>
            </a:r>
          </a:p>
        </p:txBody>
      </p:sp>
      <p:sp>
        <p:nvSpPr>
          <p:cNvPr id="7" name="Obdĺžnik: zaoblené rohy 6">
            <a:extLst>
              <a:ext uri="{FF2B5EF4-FFF2-40B4-BE49-F238E27FC236}">
                <a16:creationId xmlns:a16="http://schemas.microsoft.com/office/drawing/2014/main" id="{B7C13209-0F03-E14C-ABAC-A7B7D7D75290}"/>
              </a:ext>
            </a:extLst>
          </p:cNvPr>
          <p:cNvSpPr/>
          <p:nvPr/>
        </p:nvSpPr>
        <p:spPr>
          <a:xfrm>
            <a:off x="930378" y="953729"/>
            <a:ext cx="4103738" cy="95372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400" dirty="0"/>
              <a:t>Salamandra</a:t>
            </a:r>
            <a:endParaRPr lang="sk-SK" sz="2400" dirty="0"/>
          </a:p>
        </p:txBody>
      </p:sp>
      <p:sp>
        <p:nvSpPr>
          <p:cNvPr id="8" name="Obdĺžnik: zaoblené rohy 7">
            <a:extLst>
              <a:ext uri="{FF2B5EF4-FFF2-40B4-BE49-F238E27FC236}">
                <a16:creationId xmlns:a16="http://schemas.microsoft.com/office/drawing/2014/main" id="{DB4B095E-9254-A758-ADF1-D95E77EEB4D8}"/>
              </a:ext>
            </a:extLst>
          </p:cNvPr>
          <p:cNvSpPr/>
          <p:nvPr/>
        </p:nvSpPr>
        <p:spPr>
          <a:xfrm>
            <a:off x="6469626" y="2340077"/>
            <a:ext cx="4306529" cy="369923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a:p>
            <a:r>
              <a:rPr lang="en-US" sz="2800" dirty="0"/>
              <a:t>Salamanders typically inhabit moist environments, such as forests, wetlands, or around water bodies. They need humidity to keep their skin in good condition.</a:t>
            </a:r>
          </a:p>
        </p:txBody>
      </p:sp>
      <p:sp>
        <p:nvSpPr>
          <p:cNvPr id="9" name="Obdĺžnik: zaoblené rohy 8">
            <a:extLst>
              <a:ext uri="{FF2B5EF4-FFF2-40B4-BE49-F238E27FC236}">
                <a16:creationId xmlns:a16="http://schemas.microsoft.com/office/drawing/2014/main" id="{9128F5E6-A878-F274-7F2D-ABEE515BC083}"/>
              </a:ext>
            </a:extLst>
          </p:cNvPr>
          <p:cNvSpPr/>
          <p:nvPr/>
        </p:nvSpPr>
        <p:spPr>
          <a:xfrm>
            <a:off x="6780572" y="914400"/>
            <a:ext cx="4103738" cy="95372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400" dirty="0"/>
              <a:t>Salamander</a:t>
            </a:r>
            <a:endParaRPr lang="sk-SK" sz="2400" dirty="0"/>
          </a:p>
        </p:txBody>
      </p:sp>
      <p:pic>
        <p:nvPicPr>
          <p:cNvPr id="10" name="Picture 3" descr="An adorable little brown bear cub | Animal Stock Photos ~ Creative Market">
            <a:extLst>
              <a:ext uri="{FF2B5EF4-FFF2-40B4-BE49-F238E27FC236}">
                <a16:creationId xmlns:a16="http://schemas.microsoft.com/office/drawing/2014/main" id="{E6BCDF93-8AD5-7D8A-82D3-DBED1F42D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51916"/>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Obdĺžnik: zaoblené rohy 10">
            <a:extLst>
              <a:ext uri="{FF2B5EF4-FFF2-40B4-BE49-F238E27FC236}">
                <a16:creationId xmlns:a16="http://schemas.microsoft.com/office/drawing/2014/main" id="{5CD71F18-8722-040B-E04B-E845CC83B684}"/>
              </a:ext>
            </a:extLst>
          </p:cNvPr>
          <p:cNvSpPr/>
          <p:nvPr/>
        </p:nvSpPr>
        <p:spPr>
          <a:xfrm>
            <a:off x="-4581832" y="1052051"/>
            <a:ext cx="4424516" cy="85540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200" dirty="0"/>
              <a:t>Ursul brun</a:t>
            </a:r>
            <a:endParaRPr lang="sk-SK" sz="3200" dirty="0"/>
          </a:p>
        </p:txBody>
      </p:sp>
      <p:sp>
        <p:nvSpPr>
          <p:cNvPr id="12" name="Obdĺžnik: zaoblené rohy 11">
            <a:extLst>
              <a:ext uri="{FF2B5EF4-FFF2-40B4-BE49-F238E27FC236}">
                <a16:creationId xmlns:a16="http://schemas.microsoft.com/office/drawing/2014/main" id="{B5A24696-7798-8414-312C-C40B266137A0}"/>
              </a:ext>
            </a:extLst>
          </p:cNvPr>
          <p:cNvSpPr/>
          <p:nvPr/>
        </p:nvSpPr>
        <p:spPr>
          <a:xfrm>
            <a:off x="12349316" y="624347"/>
            <a:ext cx="4424516" cy="85540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200" dirty="0"/>
              <a:t>Brown bear</a:t>
            </a:r>
            <a:endParaRPr lang="sk-SK" sz="3200" dirty="0"/>
          </a:p>
        </p:txBody>
      </p:sp>
      <p:sp>
        <p:nvSpPr>
          <p:cNvPr id="13" name="Obdĺžnik: zaoblené rohy 12">
            <a:extLst>
              <a:ext uri="{FF2B5EF4-FFF2-40B4-BE49-F238E27FC236}">
                <a16:creationId xmlns:a16="http://schemas.microsoft.com/office/drawing/2014/main" id="{918A11EA-1BC9-34C2-624E-5FD599FFEC52}"/>
              </a:ext>
            </a:extLst>
          </p:cNvPr>
          <p:cNvSpPr/>
          <p:nvPr/>
        </p:nvSpPr>
        <p:spPr>
          <a:xfrm>
            <a:off x="442452" y="7351916"/>
            <a:ext cx="4424516" cy="459166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4" name="Obdĺžnik: zaoblené rohy 13">
            <a:extLst>
              <a:ext uri="{FF2B5EF4-FFF2-40B4-BE49-F238E27FC236}">
                <a16:creationId xmlns:a16="http://schemas.microsoft.com/office/drawing/2014/main" id="{A9116CAA-D82B-CF49-62F9-7F8C7E858988}"/>
              </a:ext>
            </a:extLst>
          </p:cNvPr>
          <p:cNvSpPr/>
          <p:nvPr/>
        </p:nvSpPr>
        <p:spPr>
          <a:xfrm>
            <a:off x="6780572" y="7434301"/>
            <a:ext cx="4645740" cy="459166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These bears inhabit various biotopes, from dense forests to mountainous areas. They prefer areas rich in food where they can move freely and search for nourishment.</a:t>
            </a:r>
          </a:p>
          <a:p>
            <a:r>
              <a:rPr lang="en-US" sz="2000" b="1" dirty="0"/>
              <a:t>Diet</a:t>
            </a:r>
            <a:r>
              <a:rPr lang="en-US" sz="2000" dirty="0"/>
              <a:t>: Brown bears are omnivores, and their diet consists of plants, berries, nuts, insects, and meat. In the summer months, they often feed on fruits and other plant sources, while in winter, they look for food in the form of animal carcasses.</a:t>
            </a:r>
          </a:p>
          <a:p>
            <a:pPr algn="ctr"/>
            <a:endParaRPr lang="sk-SK" dirty="0"/>
          </a:p>
        </p:txBody>
      </p:sp>
      <p:sp>
        <p:nvSpPr>
          <p:cNvPr id="15" name="Obdĺžnik: zaoblené rohy 14">
            <a:extLst>
              <a:ext uri="{FF2B5EF4-FFF2-40B4-BE49-F238E27FC236}">
                <a16:creationId xmlns:a16="http://schemas.microsoft.com/office/drawing/2014/main" id="{4FE23029-1EA0-5481-7772-0A384FC71F27}"/>
              </a:ext>
            </a:extLst>
          </p:cNvPr>
          <p:cNvSpPr/>
          <p:nvPr/>
        </p:nvSpPr>
        <p:spPr>
          <a:xfrm>
            <a:off x="12238704" y="1479754"/>
            <a:ext cx="4645740" cy="459166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These bears inhabit various biotopes, from dense forests to mountainous areas. They prefer areas rich in food where they can move freely and search for nourishment.</a:t>
            </a:r>
          </a:p>
          <a:p>
            <a:r>
              <a:rPr lang="en-US" sz="2000" b="1" dirty="0"/>
              <a:t>Diet</a:t>
            </a:r>
            <a:r>
              <a:rPr lang="en-US" sz="2000" dirty="0"/>
              <a:t>: Brown bears are omnivores, and their diet consists of plants, berries, nuts, insects, and meat. In the summer months, they often feed on fruits and other plant sources, while in winter, they look for food in the form of animal carcasses.</a:t>
            </a:r>
          </a:p>
          <a:p>
            <a:pPr algn="ctr"/>
            <a:endParaRPr lang="sk-SK" dirty="0"/>
          </a:p>
        </p:txBody>
      </p:sp>
    </p:spTree>
    <p:extLst>
      <p:ext uri="{BB962C8B-B14F-4D97-AF65-F5344CB8AC3E}">
        <p14:creationId xmlns:p14="http://schemas.microsoft.com/office/powerpoint/2010/main" val="717013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An adorable little brown bear cub | Animal Stock Photos ~ Creative Market">
            <a:extLst>
              <a:ext uri="{FF2B5EF4-FFF2-40B4-BE49-F238E27FC236}">
                <a16:creationId xmlns:a16="http://schemas.microsoft.com/office/drawing/2014/main" id="{50F3E42B-7FEB-5370-F4B1-93CFFFA0D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4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Obdĺžnik: zaoblené rohy 2">
            <a:extLst>
              <a:ext uri="{FF2B5EF4-FFF2-40B4-BE49-F238E27FC236}">
                <a16:creationId xmlns:a16="http://schemas.microsoft.com/office/drawing/2014/main" id="{6074E8D5-C2F7-92DC-29A4-56A50EDCAC3D}"/>
              </a:ext>
            </a:extLst>
          </p:cNvPr>
          <p:cNvSpPr/>
          <p:nvPr/>
        </p:nvSpPr>
        <p:spPr>
          <a:xfrm>
            <a:off x="717755" y="1782511"/>
            <a:ext cx="4424516" cy="459166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 name="Rectangle 1">
            <a:extLst>
              <a:ext uri="{FF2B5EF4-FFF2-40B4-BE49-F238E27FC236}">
                <a16:creationId xmlns:a16="http://schemas.microsoft.com/office/drawing/2014/main" id="{A639C24E-6288-C380-FA13-C4DAE44C55E6}"/>
              </a:ext>
            </a:extLst>
          </p:cNvPr>
          <p:cNvSpPr>
            <a:spLocks noChangeArrowheads="1"/>
          </p:cNvSpPr>
          <p:nvPr/>
        </p:nvSpPr>
        <p:spPr bwMode="auto">
          <a:xfrm rot="10800000" flipH="1" flipV="1">
            <a:off x="963562" y="1802175"/>
            <a:ext cx="4080387"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k-SK" sz="2000" dirty="0"/>
          </a:p>
          <a:p>
            <a:r>
              <a:rPr lang="sk-SK" sz="2000" dirty="0" err="1">
                <a:solidFill>
                  <a:schemeClr val="bg1"/>
                </a:solidFill>
              </a:rPr>
              <a:t>Acești</a:t>
            </a:r>
            <a:r>
              <a:rPr lang="sk-SK" sz="2000" dirty="0">
                <a:solidFill>
                  <a:schemeClr val="bg1"/>
                </a:solidFill>
              </a:rPr>
              <a:t> </a:t>
            </a:r>
            <a:r>
              <a:rPr lang="sk-SK" sz="2000" dirty="0" err="1">
                <a:solidFill>
                  <a:schemeClr val="bg1"/>
                </a:solidFill>
              </a:rPr>
              <a:t>urși</a:t>
            </a:r>
            <a:r>
              <a:rPr lang="sk-SK" sz="2000" dirty="0">
                <a:solidFill>
                  <a:schemeClr val="bg1"/>
                </a:solidFill>
              </a:rPr>
              <a:t> </a:t>
            </a:r>
            <a:r>
              <a:rPr lang="sk-SK" sz="2000" dirty="0" err="1">
                <a:solidFill>
                  <a:schemeClr val="bg1"/>
                </a:solidFill>
              </a:rPr>
              <a:t>trăiesc</a:t>
            </a:r>
            <a:r>
              <a:rPr lang="sk-SK" sz="2000" dirty="0">
                <a:solidFill>
                  <a:schemeClr val="bg1"/>
                </a:solidFill>
              </a:rPr>
              <a:t> </a:t>
            </a:r>
            <a:r>
              <a:rPr lang="sk-SK" sz="2000" dirty="0" err="1">
                <a:solidFill>
                  <a:schemeClr val="bg1"/>
                </a:solidFill>
              </a:rPr>
              <a:t>în</a:t>
            </a:r>
            <a:r>
              <a:rPr lang="sk-SK" sz="2000" dirty="0">
                <a:solidFill>
                  <a:schemeClr val="bg1"/>
                </a:solidFill>
              </a:rPr>
              <a:t> </a:t>
            </a:r>
            <a:r>
              <a:rPr lang="sk-SK" sz="2000" dirty="0" err="1">
                <a:solidFill>
                  <a:schemeClr val="bg1"/>
                </a:solidFill>
              </a:rPr>
              <a:t>diferite</a:t>
            </a:r>
            <a:r>
              <a:rPr lang="sk-SK" sz="2000" dirty="0">
                <a:solidFill>
                  <a:schemeClr val="bg1"/>
                </a:solidFill>
              </a:rPr>
              <a:t> </a:t>
            </a:r>
            <a:r>
              <a:rPr lang="sk-SK" sz="2000" dirty="0" err="1">
                <a:solidFill>
                  <a:schemeClr val="bg1"/>
                </a:solidFill>
              </a:rPr>
              <a:t>biotopuri</a:t>
            </a:r>
            <a:r>
              <a:rPr lang="sk-SK" sz="2000" dirty="0">
                <a:solidFill>
                  <a:schemeClr val="bg1"/>
                </a:solidFill>
              </a:rPr>
              <a:t>, de la </a:t>
            </a:r>
            <a:r>
              <a:rPr lang="sk-SK" sz="2000" dirty="0" err="1">
                <a:solidFill>
                  <a:schemeClr val="bg1"/>
                </a:solidFill>
              </a:rPr>
              <a:t>păduri</a:t>
            </a:r>
            <a:r>
              <a:rPr lang="sk-SK" sz="2000" dirty="0">
                <a:solidFill>
                  <a:schemeClr val="bg1"/>
                </a:solidFill>
              </a:rPr>
              <a:t> </a:t>
            </a:r>
            <a:r>
              <a:rPr lang="sk-SK" sz="2000" dirty="0" err="1">
                <a:solidFill>
                  <a:schemeClr val="bg1"/>
                </a:solidFill>
              </a:rPr>
              <a:t>dense</a:t>
            </a:r>
            <a:r>
              <a:rPr lang="sk-SK" sz="2000" dirty="0">
                <a:solidFill>
                  <a:schemeClr val="bg1"/>
                </a:solidFill>
              </a:rPr>
              <a:t> </a:t>
            </a:r>
            <a:r>
              <a:rPr lang="sk-SK" sz="2000" dirty="0" err="1">
                <a:solidFill>
                  <a:schemeClr val="bg1"/>
                </a:solidFill>
              </a:rPr>
              <a:t>până</a:t>
            </a:r>
            <a:r>
              <a:rPr lang="sk-SK" sz="2000" dirty="0">
                <a:solidFill>
                  <a:schemeClr val="bg1"/>
                </a:solidFill>
              </a:rPr>
              <a:t> la </a:t>
            </a:r>
            <a:r>
              <a:rPr lang="sk-SK" sz="2000" dirty="0" err="1">
                <a:solidFill>
                  <a:schemeClr val="bg1"/>
                </a:solidFill>
              </a:rPr>
              <a:t>zone</a:t>
            </a:r>
            <a:r>
              <a:rPr lang="sk-SK" sz="2000" dirty="0">
                <a:solidFill>
                  <a:schemeClr val="bg1"/>
                </a:solidFill>
              </a:rPr>
              <a:t> </a:t>
            </a:r>
            <a:r>
              <a:rPr lang="sk-SK" sz="2000" dirty="0" err="1">
                <a:solidFill>
                  <a:schemeClr val="bg1"/>
                </a:solidFill>
              </a:rPr>
              <a:t>montane</a:t>
            </a:r>
            <a:r>
              <a:rPr lang="sk-SK" sz="2000" dirty="0">
                <a:solidFill>
                  <a:schemeClr val="bg1"/>
                </a:solidFill>
              </a:rPr>
              <a:t>. </a:t>
            </a:r>
            <a:r>
              <a:rPr lang="sk-SK" sz="2000" dirty="0" err="1">
                <a:solidFill>
                  <a:schemeClr val="bg1"/>
                </a:solidFill>
              </a:rPr>
              <a:t>Preferă</a:t>
            </a:r>
            <a:r>
              <a:rPr lang="sk-SK" sz="2000" dirty="0">
                <a:solidFill>
                  <a:schemeClr val="bg1"/>
                </a:solidFill>
              </a:rPr>
              <a:t> </a:t>
            </a:r>
            <a:r>
              <a:rPr lang="sk-SK" sz="2000" dirty="0" err="1">
                <a:solidFill>
                  <a:schemeClr val="bg1"/>
                </a:solidFill>
              </a:rPr>
              <a:t>zone</a:t>
            </a:r>
            <a:r>
              <a:rPr lang="sk-SK" sz="2000" dirty="0">
                <a:solidFill>
                  <a:schemeClr val="bg1"/>
                </a:solidFill>
              </a:rPr>
              <a:t> </a:t>
            </a:r>
            <a:r>
              <a:rPr lang="sk-SK" sz="2000" dirty="0" err="1">
                <a:solidFill>
                  <a:schemeClr val="bg1"/>
                </a:solidFill>
              </a:rPr>
              <a:t>bogate</a:t>
            </a:r>
            <a:r>
              <a:rPr lang="sk-SK" sz="2000" dirty="0">
                <a:solidFill>
                  <a:schemeClr val="bg1"/>
                </a:solidFill>
              </a:rPr>
              <a:t> </a:t>
            </a:r>
            <a:r>
              <a:rPr lang="sk-SK" sz="2000" dirty="0" err="1">
                <a:solidFill>
                  <a:schemeClr val="bg1"/>
                </a:solidFill>
              </a:rPr>
              <a:t>în</a:t>
            </a:r>
            <a:r>
              <a:rPr lang="sk-SK" sz="2000" dirty="0">
                <a:solidFill>
                  <a:schemeClr val="bg1"/>
                </a:solidFill>
              </a:rPr>
              <a:t> </a:t>
            </a:r>
            <a:r>
              <a:rPr lang="sk-SK" sz="2000" dirty="0" err="1">
                <a:solidFill>
                  <a:schemeClr val="bg1"/>
                </a:solidFill>
              </a:rPr>
              <a:t>hrană</a:t>
            </a:r>
            <a:r>
              <a:rPr lang="sk-SK" sz="2000" dirty="0">
                <a:solidFill>
                  <a:schemeClr val="bg1"/>
                </a:solidFill>
              </a:rPr>
              <a:t>, </a:t>
            </a:r>
            <a:r>
              <a:rPr lang="sk-SK" sz="2000" dirty="0" err="1">
                <a:solidFill>
                  <a:schemeClr val="bg1"/>
                </a:solidFill>
              </a:rPr>
              <a:t>unde</a:t>
            </a:r>
            <a:r>
              <a:rPr lang="sk-SK" sz="2000" dirty="0">
                <a:solidFill>
                  <a:schemeClr val="bg1"/>
                </a:solidFill>
              </a:rPr>
              <a:t> </a:t>
            </a:r>
            <a:r>
              <a:rPr lang="sk-SK" sz="2000" dirty="0" err="1">
                <a:solidFill>
                  <a:schemeClr val="bg1"/>
                </a:solidFill>
              </a:rPr>
              <a:t>se</a:t>
            </a:r>
            <a:r>
              <a:rPr lang="sk-SK" sz="2000" dirty="0">
                <a:solidFill>
                  <a:schemeClr val="bg1"/>
                </a:solidFill>
              </a:rPr>
              <a:t> pot </a:t>
            </a:r>
            <a:r>
              <a:rPr lang="sk-SK" sz="2000" dirty="0" err="1">
                <a:solidFill>
                  <a:schemeClr val="bg1"/>
                </a:solidFill>
              </a:rPr>
              <a:t>mișca</a:t>
            </a:r>
            <a:r>
              <a:rPr lang="sk-SK" sz="2000" dirty="0">
                <a:solidFill>
                  <a:schemeClr val="bg1"/>
                </a:solidFill>
              </a:rPr>
              <a:t> </a:t>
            </a:r>
            <a:r>
              <a:rPr lang="sk-SK" sz="2000" dirty="0" err="1">
                <a:solidFill>
                  <a:schemeClr val="bg1"/>
                </a:solidFill>
              </a:rPr>
              <a:t>liber</a:t>
            </a:r>
            <a:r>
              <a:rPr lang="sk-SK" sz="2000" dirty="0">
                <a:solidFill>
                  <a:schemeClr val="bg1"/>
                </a:solidFill>
              </a:rPr>
              <a:t> </a:t>
            </a:r>
            <a:r>
              <a:rPr lang="sk-SK" sz="2000" dirty="0" err="1">
                <a:solidFill>
                  <a:schemeClr val="bg1"/>
                </a:solidFill>
              </a:rPr>
              <a:t>și</a:t>
            </a:r>
            <a:r>
              <a:rPr lang="sk-SK" sz="2000" dirty="0">
                <a:solidFill>
                  <a:schemeClr val="bg1"/>
                </a:solidFill>
              </a:rPr>
              <a:t> </a:t>
            </a:r>
            <a:r>
              <a:rPr lang="sk-SK" sz="2000" dirty="0" err="1">
                <a:solidFill>
                  <a:schemeClr val="bg1"/>
                </a:solidFill>
              </a:rPr>
              <a:t>căuta</a:t>
            </a:r>
            <a:r>
              <a:rPr lang="sk-SK" sz="2000" dirty="0">
                <a:solidFill>
                  <a:schemeClr val="bg1"/>
                </a:solidFill>
              </a:rPr>
              <a:t> </a:t>
            </a:r>
            <a:r>
              <a:rPr lang="sk-SK" sz="2000" dirty="0" err="1">
                <a:solidFill>
                  <a:schemeClr val="bg1"/>
                </a:solidFill>
              </a:rPr>
              <a:t>hrană</a:t>
            </a:r>
            <a:r>
              <a:rPr lang="sk-SK" sz="2000" dirty="0">
                <a:solidFill>
                  <a:schemeClr val="bg1"/>
                </a:solidFill>
              </a:rPr>
              <a:t>.</a:t>
            </a:r>
          </a:p>
          <a:p>
            <a:r>
              <a:rPr lang="sk-SK" sz="2000" b="1" dirty="0" err="1">
                <a:solidFill>
                  <a:schemeClr val="bg1"/>
                </a:solidFill>
              </a:rPr>
              <a:t>Dieta</a:t>
            </a:r>
            <a:r>
              <a:rPr lang="sk-SK" sz="2000" dirty="0">
                <a:solidFill>
                  <a:schemeClr val="bg1"/>
                </a:solidFill>
              </a:rPr>
              <a:t>: </a:t>
            </a:r>
            <a:r>
              <a:rPr lang="sk-SK" sz="2000" dirty="0" err="1">
                <a:solidFill>
                  <a:schemeClr val="bg1"/>
                </a:solidFill>
              </a:rPr>
              <a:t>Urșii</a:t>
            </a:r>
            <a:r>
              <a:rPr lang="sk-SK" sz="2000" dirty="0">
                <a:solidFill>
                  <a:schemeClr val="bg1"/>
                </a:solidFill>
              </a:rPr>
              <a:t> </a:t>
            </a:r>
            <a:r>
              <a:rPr lang="sk-SK" sz="2000" dirty="0" err="1">
                <a:solidFill>
                  <a:schemeClr val="bg1"/>
                </a:solidFill>
              </a:rPr>
              <a:t>brun</a:t>
            </a:r>
            <a:r>
              <a:rPr lang="sk-SK" sz="2000" dirty="0">
                <a:solidFill>
                  <a:schemeClr val="bg1"/>
                </a:solidFill>
              </a:rPr>
              <a:t> </a:t>
            </a:r>
            <a:r>
              <a:rPr lang="sk-SK" sz="2000" dirty="0" err="1">
                <a:solidFill>
                  <a:schemeClr val="bg1"/>
                </a:solidFill>
              </a:rPr>
              <a:t>sunt</a:t>
            </a:r>
            <a:r>
              <a:rPr lang="sk-SK" sz="2000" dirty="0">
                <a:solidFill>
                  <a:schemeClr val="bg1"/>
                </a:solidFill>
              </a:rPr>
              <a:t> </a:t>
            </a:r>
            <a:r>
              <a:rPr lang="sk-SK" sz="2000" dirty="0" err="1">
                <a:solidFill>
                  <a:schemeClr val="bg1"/>
                </a:solidFill>
              </a:rPr>
              <a:t>omnivori</a:t>
            </a:r>
            <a:r>
              <a:rPr lang="sk-SK" sz="2000" dirty="0">
                <a:solidFill>
                  <a:schemeClr val="bg1"/>
                </a:solidFill>
              </a:rPr>
              <a:t>, </a:t>
            </a:r>
            <a:r>
              <a:rPr lang="sk-SK" sz="2000" dirty="0" err="1">
                <a:solidFill>
                  <a:schemeClr val="bg1"/>
                </a:solidFill>
              </a:rPr>
              <a:t>iar</a:t>
            </a:r>
            <a:r>
              <a:rPr lang="sk-SK" sz="2000" dirty="0">
                <a:solidFill>
                  <a:schemeClr val="bg1"/>
                </a:solidFill>
              </a:rPr>
              <a:t> </a:t>
            </a:r>
            <a:r>
              <a:rPr lang="sk-SK" sz="2000" dirty="0" err="1">
                <a:solidFill>
                  <a:schemeClr val="bg1"/>
                </a:solidFill>
              </a:rPr>
              <a:t>dieta</a:t>
            </a:r>
            <a:r>
              <a:rPr lang="sk-SK" sz="2000" dirty="0">
                <a:solidFill>
                  <a:schemeClr val="bg1"/>
                </a:solidFill>
              </a:rPr>
              <a:t> </a:t>
            </a:r>
            <a:r>
              <a:rPr lang="sk-SK" sz="2000" dirty="0" err="1">
                <a:solidFill>
                  <a:schemeClr val="bg1"/>
                </a:solidFill>
              </a:rPr>
              <a:t>lor</a:t>
            </a:r>
            <a:r>
              <a:rPr lang="sk-SK" sz="2000" dirty="0">
                <a:solidFill>
                  <a:schemeClr val="bg1"/>
                </a:solidFill>
              </a:rPr>
              <a:t> </a:t>
            </a:r>
            <a:r>
              <a:rPr lang="sk-SK" sz="2000" dirty="0" err="1">
                <a:solidFill>
                  <a:schemeClr val="bg1"/>
                </a:solidFill>
              </a:rPr>
              <a:t>se</a:t>
            </a:r>
            <a:r>
              <a:rPr lang="sk-SK" sz="2000" dirty="0">
                <a:solidFill>
                  <a:schemeClr val="bg1"/>
                </a:solidFill>
              </a:rPr>
              <a:t> </a:t>
            </a:r>
            <a:r>
              <a:rPr lang="sk-SK" sz="2000" dirty="0" err="1">
                <a:solidFill>
                  <a:schemeClr val="bg1"/>
                </a:solidFill>
              </a:rPr>
              <a:t>compune</a:t>
            </a:r>
            <a:r>
              <a:rPr lang="sk-SK" sz="2000" dirty="0">
                <a:solidFill>
                  <a:schemeClr val="bg1"/>
                </a:solidFill>
              </a:rPr>
              <a:t> </a:t>
            </a:r>
            <a:r>
              <a:rPr lang="sk-SK" sz="2000" dirty="0" err="1">
                <a:solidFill>
                  <a:schemeClr val="bg1"/>
                </a:solidFill>
              </a:rPr>
              <a:t>din</a:t>
            </a:r>
            <a:r>
              <a:rPr lang="sk-SK" sz="2000" dirty="0">
                <a:solidFill>
                  <a:schemeClr val="bg1"/>
                </a:solidFill>
              </a:rPr>
              <a:t> plante, </a:t>
            </a:r>
            <a:r>
              <a:rPr lang="sk-SK" sz="2000" dirty="0" err="1">
                <a:solidFill>
                  <a:schemeClr val="bg1"/>
                </a:solidFill>
              </a:rPr>
              <a:t>fructe</a:t>
            </a:r>
            <a:r>
              <a:rPr lang="sk-SK" sz="2000" dirty="0">
                <a:solidFill>
                  <a:schemeClr val="bg1"/>
                </a:solidFill>
              </a:rPr>
              <a:t> de </a:t>
            </a:r>
            <a:r>
              <a:rPr lang="sk-SK" sz="2000" dirty="0" err="1">
                <a:solidFill>
                  <a:schemeClr val="bg1"/>
                </a:solidFill>
              </a:rPr>
              <a:t>pădure</a:t>
            </a:r>
            <a:r>
              <a:rPr lang="sk-SK" sz="2000" dirty="0">
                <a:solidFill>
                  <a:schemeClr val="bg1"/>
                </a:solidFill>
              </a:rPr>
              <a:t>, </a:t>
            </a:r>
            <a:r>
              <a:rPr lang="sk-SK" sz="2000" dirty="0" err="1">
                <a:solidFill>
                  <a:schemeClr val="bg1"/>
                </a:solidFill>
              </a:rPr>
              <a:t>nuci</a:t>
            </a:r>
            <a:r>
              <a:rPr lang="sk-SK" sz="2000" dirty="0">
                <a:solidFill>
                  <a:schemeClr val="bg1"/>
                </a:solidFill>
              </a:rPr>
              <a:t>, </a:t>
            </a:r>
            <a:r>
              <a:rPr lang="sk-SK" sz="2000" dirty="0" err="1">
                <a:solidFill>
                  <a:schemeClr val="bg1"/>
                </a:solidFill>
              </a:rPr>
              <a:t>insecte</a:t>
            </a:r>
            <a:r>
              <a:rPr lang="sk-SK" sz="2000" dirty="0">
                <a:solidFill>
                  <a:schemeClr val="bg1"/>
                </a:solidFill>
              </a:rPr>
              <a:t> </a:t>
            </a:r>
            <a:r>
              <a:rPr lang="sk-SK" sz="2000" dirty="0" err="1">
                <a:solidFill>
                  <a:schemeClr val="bg1"/>
                </a:solidFill>
              </a:rPr>
              <a:t>și</a:t>
            </a:r>
            <a:r>
              <a:rPr lang="sk-SK" sz="2000" dirty="0">
                <a:solidFill>
                  <a:schemeClr val="bg1"/>
                </a:solidFill>
              </a:rPr>
              <a:t> </a:t>
            </a:r>
            <a:r>
              <a:rPr lang="sk-SK" sz="2000" dirty="0" err="1">
                <a:solidFill>
                  <a:schemeClr val="bg1"/>
                </a:solidFill>
              </a:rPr>
              <a:t>carne</a:t>
            </a:r>
            <a:r>
              <a:rPr lang="sk-SK" sz="2000" dirty="0">
                <a:solidFill>
                  <a:schemeClr val="bg1"/>
                </a:solidFill>
              </a:rPr>
              <a:t>. </a:t>
            </a:r>
            <a:r>
              <a:rPr lang="sk-SK" sz="2000" dirty="0" err="1">
                <a:solidFill>
                  <a:schemeClr val="bg1"/>
                </a:solidFill>
              </a:rPr>
              <a:t>În</a:t>
            </a:r>
            <a:r>
              <a:rPr lang="sk-SK" sz="2000" dirty="0">
                <a:solidFill>
                  <a:schemeClr val="bg1"/>
                </a:solidFill>
              </a:rPr>
              <a:t> </a:t>
            </a:r>
            <a:r>
              <a:rPr lang="sk-SK" sz="2000" dirty="0" err="1">
                <a:solidFill>
                  <a:schemeClr val="bg1"/>
                </a:solidFill>
              </a:rPr>
              <a:t>lunile</a:t>
            </a:r>
            <a:r>
              <a:rPr lang="sk-SK" sz="2000" dirty="0">
                <a:solidFill>
                  <a:schemeClr val="bg1"/>
                </a:solidFill>
              </a:rPr>
              <a:t> de </a:t>
            </a:r>
            <a:r>
              <a:rPr lang="sk-SK" sz="2000" dirty="0" err="1">
                <a:solidFill>
                  <a:schemeClr val="bg1"/>
                </a:solidFill>
              </a:rPr>
              <a:t>vară</a:t>
            </a:r>
            <a:r>
              <a:rPr lang="sk-SK" sz="2000" dirty="0">
                <a:solidFill>
                  <a:schemeClr val="bg1"/>
                </a:solidFill>
              </a:rPr>
              <a:t>, </a:t>
            </a:r>
            <a:r>
              <a:rPr lang="sk-SK" sz="2000" dirty="0" err="1">
                <a:solidFill>
                  <a:schemeClr val="bg1"/>
                </a:solidFill>
              </a:rPr>
              <a:t>se</a:t>
            </a:r>
            <a:r>
              <a:rPr lang="sk-SK" sz="2000" dirty="0">
                <a:solidFill>
                  <a:schemeClr val="bg1"/>
                </a:solidFill>
              </a:rPr>
              <a:t> </a:t>
            </a:r>
            <a:r>
              <a:rPr lang="sk-SK" sz="2000" dirty="0" err="1">
                <a:solidFill>
                  <a:schemeClr val="bg1"/>
                </a:solidFill>
              </a:rPr>
              <a:t>hrănesc</a:t>
            </a:r>
            <a:r>
              <a:rPr lang="sk-SK" sz="2000" dirty="0">
                <a:solidFill>
                  <a:schemeClr val="bg1"/>
                </a:solidFill>
              </a:rPr>
              <a:t> </a:t>
            </a:r>
            <a:r>
              <a:rPr lang="sk-SK" sz="2000" dirty="0" err="1">
                <a:solidFill>
                  <a:schemeClr val="bg1"/>
                </a:solidFill>
              </a:rPr>
              <a:t>adesea</a:t>
            </a:r>
            <a:r>
              <a:rPr lang="sk-SK" sz="2000" dirty="0">
                <a:solidFill>
                  <a:schemeClr val="bg1"/>
                </a:solidFill>
              </a:rPr>
              <a:t> </a:t>
            </a:r>
            <a:r>
              <a:rPr lang="sk-SK" sz="2000" dirty="0" err="1">
                <a:solidFill>
                  <a:schemeClr val="bg1"/>
                </a:solidFill>
              </a:rPr>
              <a:t>cu</a:t>
            </a:r>
            <a:r>
              <a:rPr lang="sk-SK" sz="2000" dirty="0">
                <a:solidFill>
                  <a:schemeClr val="bg1"/>
                </a:solidFill>
              </a:rPr>
              <a:t> </a:t>
            </a:r>
            <a:r>
              <a:rPr lang="sk-SK" sz="2000" dirty="0" err="1">
                <a:solidFill>
                  <a:schemeClr val="bg1"/>
                </a:solidFill>
              </a:rPr>
              <a:t>fructe</a:t>
            </a:r>
            <a:r>
              <a:rPr lang="sk-SK" sz="2000" dirty="0">
                <a:solidFill>
                  <a:schemeClr val="bg1"/>
                </a:solidFill>
              </a:rPr>
              <a:t> </a:t>
            </a:r>
            <a:r>
              <a:rPr lang="sk-SK" sz="2000" dirty="0" err="1">
                <a:solidFill>
                  <a:schemeClr val="bg1"/>
                </a:solidFill>
              </a:rPr>
              <a:t>și</a:t>
            </a:r>
            <a:r>
              <a:rPr lang="sk-SK" sz="2000" dirty="0">
                <a:solidFill>
                  <a:schemeClr val="bg1"/>
                </a:solidFill>
              </a:rPr>
              <a:t> alte </a:t>
            </a:r>
            <a:r>
              <a:rPr lang="sk-SK" sz="2000" dirty="0" err="1">
                <a:solidFill>
                  <a:schemeClr val="bg1"/>
                </a:solidFill>
              </a:rPr>
              <a:t>surse</a:t>
            </a:r>
            <a:r>
              <a:rPr lang="sk-SK" sz="2000" dirty="0">
                <a:solidFill>
                  <a:schemeClr val="bg1"/>
                </a:solidFill>
              </a:rPr>
              <a:t> </a:t>
            </a:r>
            <a:r>
              <a:rPr lang="sk-SK" sz="2000" dirty="0" err="1">
                <a:solidFill>
                  <a:schemeClr val="bg1"/>
                </a:solidFill>
              </a:rPr>
              <a:t>vegetale</a:t>
            </a:r>
            <a:r>
              <a:rPr lang="sk-SK" sz="2000" dirty="0">
                <a:solidFill>
                  <a:schemeClr val="bg1"/>
                </a:solidFill>
              </a:rPr>
              <a:t>, </a:t>
            </a:r>
            <a:r>
              <a:rPr lang="sk-SK" sz="2000" dirty="0" err="1">
                <a:solidFill>
                  <a:schemeClr val="bg1"/>
                </a:solidFill>
              </a:rPr>
              <a:t>în</a:t>
            </a:r>
            <a:r>
              <a:rPr lang="sk-SK" sz="2000" dirty="0">
                <a:solidFill>
                  <a:schemeClr val="bg1"/>
                </a:solidFill>
              </a:rPr>
              <a:t> </a:t>
            </a:r>
            <a:r>
              <a:rPr lang="sk-SK" sz="2000" dirty="0" err="1">
                <a:solidFill>
                  <a:schemeClr val="bg1"/>
                </a:solidFill>
              </a:rPr>
              <a:t>timp</a:t>
            </a:r>
            <a:r>
              <a:rPr lang="sk-SK" sz="2000" dirty="0">
                <a:solidFill>
                  <a:schemeClr val="bg1"/>
                </a:solidFill>
              </a:rPr>
              <a:t> </a:t>
            </a:r>
            <a:r>
              <a:rPr lang="sk-SK" sz="2000" dirty="0" err="1">
                <a:solidFill>
                  <a:schemeClr val="bg1"/>
                </a:solidFill>
              </a:rPr>
              <a:t>ce</a:t>
            </a:r>
            <a:r>
              <a:rPr lang="sk-SK" sz="2000" dirty="0">
                <a:solidFill>
                  <a:schemeClr val="bg1"/>
                </a:solidFill>
              </a:rPr>
              <a:t> </a:t>
            </a:r>
            <a:r>
              <a:rPr lang="sk-SK" sz="2000" dirty="0" err="1">
                <a:solidFill>
                  <a:schemeClr val="bg1"/>
                </a:solidFill>
              </a:rPr>
              <a:t>iarna</a:t>
            </a:r>
            <a:r>
              <a:rPr lang="sk-SK" sz="2000" dirty="0">
                <a:solidFill>
                  <a:schemeClr val="bg1"/>
                </a:solidFill>
              </a:rPr>
              <a:t> </a:t>
            </a:r>
            <a:r>
              <a:rPr lang="sk-SK" sz="2000" dirty="0" err="1">
                <a:solidFill>
                  <a:schemeClr val="bg1"/>
                </a:solidFill>
              </a:rPr>
              <a:t>caută</a:t>
            </a:r>
            <a:r>
              <a:rPr lang="sk-SK" sz="2000" dirty="0">
                <a:solidFill>
                  <a:schemeClr val="bg1"/>
                </a:solidFill>
              </a:rPr>
              <a:t> </a:t>
            </a:r>
            <a:r>
              <a:rPr lang="sk-SK" sz="2000" dirty="0" err="1">
                <a:solidFill>
                  <a:schemeClr val="bg1"/>
                </a:solidFill>
              </a:rPr>
              <a:t>hrană</a:t>
            </a:r>
            <a:r>
              <a:rPr lang="sk-SK" sz="2000" dirty="0">
                <a:solidFill>
                  <a:schemeClr val="bg1"/>
                </a:solidFill>
              </a:rPr>
              <a:t> </a:t>
            </a:r>
            <a:r>
              <a:rPr lang="sk-SK" sz="2000" dirty="0" err="1">
                <a:solidFill>
                  <a:schemeClr val="bg1"/>
                </a:solidFill>
              </a:rPr>
              <a:t>sub</a:t>
            </a:r>
            <a:r>
              <a:rPr lang="sk-SK" sz="2000" dirty="0">
                <a:solidFill>
                  <a:schemeClr val="bg1"/>
                </a:solidFill>
              </a:rPr>
              <a:t> </a:t>
            </a:r>
            <a:r>
              <a:rPr lang="sk-SK" sz="2000" dirty="0" err="1">
                <a:solidFill>
                  <a:schemeClr val="bg1"/>
                </a:solidFill>
              </a:rPr>
              <a:t>formă</a:t>
            </a:r>
            <a:r>
              <a:rPr lang="sk-SK" sz="2000" dirty="0">
                <a:solidFill>
                  <a:schemeClr val="bg1"/>
                </a:solidFill>
              </a:rPr>
              <a:t> de </a:t>
            </a:r>
            <a:r>
              <a:rPr lang="sk-SK" sz="2000" dirty="0" err="1">
                <a:solidFill>
                  <a:schemeClr val="bg1"/>
                </a:solidFill>
              </a:rPr>
              <a:t>cadavre</a:t>
            </a:r>
            <a:r>
              <a:rPr lang="sk-SK" sz="2000" dirty="0">
                <a:solidFill>
                  <a:schemeClr val="bg1"/>
                </a:solidFill>
              </a:rPr>
              <a:t> de </a:t>
            </a:r>
            <a:r>
              <a:rPr lang="sk-SK" sz="2000" dirty="0" err="1">
                <a:solidFill>
                  <a:schemeClr val="bg1"/>
                </a:solidFill>
              </a:rPr>
              <a:t>animale</a:t>
            </a:r>
            <a:r>
              <a:rPr lang="sk-SK" sz="2000" dirty="0">
                <a:solidFill>
                  <a:schemeClr val="bg1"/>
                </a:solidFill>
              </a:rPr>
              <a:t>.</a:t>
            </a:r>
          </a:p>
        </p:txBody>
      </p:sp>
      <p:sp>
        <p:nvSpPr>
          <p:cNvPr id="4" name="Obdĺžnik: zaoblené rohy 3">
            <a:extLst>
              <a:ext uri="{FF2B5EF4-FFF2-40B4-BE49-F238E27FC236}">
                <a16:creationId xmlns:a16="http://schemas.microsoft.com/office/drawing/2014/main" id="{73BAB226-E72E-FB61-9873-5319C5D4676F}"/>
              </a:ext>
            </a:extLst>
          </p:cNvPr>
          <p:cNvSpPr/>
          <p:nvPr/>
        </p:nvSpPr>
        <p:spPr>
          <a:xfrm>
            <a:off x="717755" y="727587"/>
            <a:ext cx="4424516" cy="85540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200" dirty="0"/>
              <a:t>Ursul brun</a:t>
            </a:r>
            <a:endParaRPr lang="sk-SK" sz="3200" dirty="0"/>
          </a:p>
        </p:txBody>
      </p:sp>
      <p:sp>
        <p:nvSpPr>
          <p:cNvPr id="5" name="Obdĺžnik: zaoblené rohy 4">
            <a:extLst>
              <a:ext uri="{FF2B5EF4-FFF2-40B4-BE49-F238E27FC236}">
                <a16:creationId xmlns:a16="http://schemas.microsoft.com/office/drawing/2014/main" id="{7EC389DF-36A4-2653-767E-1268714E7C37}"/>
              </a:ext>
            </a:extLst>
          </p:cNvPr>
          <p:cNvSpPr/>
          <p:nvPr/>
        </p:nvSpPr>
        <p:spPr>
          <a:xfrm>
            <a:off x="7160343" y="727587"/>
            <a:ext cx="4424516" cy="85540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200" dirty="0"/>
              <a:t>The Brown bear</a:t>
            </a:r>
            <a:endParaRPr lang="sk-SK" sz="3200" dirty="0"/>
          </a:p>
        </p:txBody>
      </p:sp>
      <p:sp>
        <p:nvSpPr>
          <p:cNvPr id="6" name="Obdĺžnik: zaoblené rohy 5">
            <a:extLst>
              <a:ext uri="{FF2B5EF4-FFF2-40B4-BE49-F238E27FC236}">
                <a16:creationId xmlns:a16="http://schemas.microsoft.com/office/drawing/2014/main" id="{BF3E451F-9799-4E83-82BD-0D955225E297}"/>
              </a:ext>
            </a:extLst>
          </p:cNvPr>
          <p:cNvSpPr/>
          <p:nvPr/>
        </p:nvSpPr>
        <p:spPr>
          <a:xfrm>
            <a:off x="7139356" y="1789766"/>
            <a:ext cx="4645740" cy="459166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These bears inhabit various biotopes, from dense forests to mountainous areas. They prefer areas rich in food where they can move freely and search for nourishment.</a:t>
            </a:r>
          </a:p>
          <a:p>
            <a:r>
              <a:rPr lang="en-US" sz="2000" b="1" dirty="0"/>
              <a:t>Diet</a:t>
            </a:r>
            <a:r>
              <a:rPr lang="en-US" sz="2000" dirty="0"/>
              <a:t>: </a:t>
            </a:r>
            <a:r>
              <a:rPr lang="sk-SK" sz="2000" dirty="0" err="1"/>
              <a:t>The</a:t>
            </a:r>
            <a:r>
              <a:rPr lang="sk-SK" sz="2000" dirty="0"/>
              <a:t> b</a:t>
            </a:r>
            <a:r>
              <a:rPr lang="en-US" sz="2000" dirty="0" err="1"/>
              <a:t>rown</a:t>
            </a:r>
            <a:r>
              <a:rPr lang="en-US" sz="2000" dirty="0"/>
              <a:t> bears are omnivores, and their diet consists of plants, berries, nuts, insects, and meat. In the summer months, they often feed on fruits and other plant sources, while in winter, they look for food in the form of animal carcasses.</a:t>
            </a:r>
          </a:p>
          <a:p>
            <a:pPr algn="ctr"/>
            <a:endParaRPr lang="sk-SK" dirty="0"/>
          </a:p>
        </p:txBody>
      </p:sp>
      <p:sp>
        <p:nvSpPr>
          <p:cNvPr id="8" name="Obdĺžnik: zaoblené rohy 7">
            <a:extLst>
              <a:ext uri="{FF2B5EF4-FFF2-40B4-BE49-F238E27FC236}">
                <a16:creationId xmlns:a16="http://schemas.microsoft.com/office/drawing/2014/main" id="{03238F98-5B8B-2193-1374-BB7FD168BABE}"/>
              </a:ext>
            </a:extLst>
          </p:cNvPr>
          <p:cNvSpPr/>
          <p:nvPr/>
        </p:nvSpPr>
        <p:spPr>
          <a:xfrm>
            <a:off x="-4387645" y="2159900"/>
            <a:ext cx="4028768" cy="3836886"/>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zaoblené rohy 8">
            <a:extLst>
              <a:ext uri="{FF2B5EF4-FFF2-40B4-BE49-F238E27FC236}">
                <a16:creationId xmlns:a16="http://schemas.microsoft.com/office/drawing/2014/main" id="{6229189D-E6C4-07B2-CCB7-78D75B5E813F}"/>
              </a:ext>
            </a:extLst>
          </p:cNvPr>
          <p:cNvSpPr/>
          <p:nvPr/>
        </p:nvSpPr>
        <p:spPr>
          <a:xfrm>
            <a:off x="717755" y="-1432301"/>
            <a:ext cx="4103738" cy="95372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400" dirty="0"/>
              <a:t>Salamandra</a:t>
            </a:r>
            <a:endParaRPr lang="sk-SK" sz="2400" dirty="0"/>
          </a:p>
        </p:txBody>
      </p:sp>
      <p:sp>
        <p:nvSpPr>
          <p:cNvPr id="10" name="Obdĺžnik: zaoblené rohy 9">
            <a:extLst>
              <a:ext uri="{FF2B5EF4-FFF2-40B4-BE49-F238E27FC236}">
                <a16:creationId xmlns:a16="http://schemas.microsoft.com/office/drawing/2014/main" id="{A7EFBCB8-8600-30B4-A681-EE7EF9A5C172}"/>
              </a:ext>
            </a:extLst>
          </p:cNvPr>
          <p:cNvSpPr/>
          <p:nvPr/>
        </p:nvSpPr>
        <p:spPr>
          <a:xfrm>
            <a:off x="7591733" y="-1193015"/>
            <a:ext cx="4103738" cy="95372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400" dirty="0"/>
              <a:t>Salamander</a:t>
            </a:r>
            <a:endParaRPr lang="sk-SK" sz="2400" dirty="0"/>
          </a:p>
        </p:txBody>
      </p:sp>
      <p:sp>
        <p:nvSpPr>
          <p:cNvPr id="13" name="Obdĺžnik: zaoblené rohy 12">
            <a:extLst>
              <a:ext uri="{FF2B5EF4-FFF2-40B4-BE49-F238E27FC236}">
                <a16:creationId xmlns:a16="http://schemas.microsoft.com/office/drawing/2014/main" id="{35A91B0F-594F-4C6B-0960-EC0DAFB0439A}"/>
              </a:ext>
            </a:extLst>
          </p:cNvPr>
          <p:cNvSpPr/>
          <p:nvPr/>
        </p:nvSpPr>
        <p:spPr>
          <a:xfrm>
            <a:off x="-5064366" y="727587"/>
            <a:ext cx="4581830" cy="80624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Obdĺžnik: zaoblené rohy 13">
            <a:extLst>
              <a:ext uri="{FF2B5EF4-FFF2-40B4-BE49-F238E27FC236}">
                <a16:creationId xmlns:a16="http://schemas.microsoft.com/office/drawing/2014/main" id="{C494BA0E-91B4-1CA2-5F99-F833FAE27843}"/>
              </a:ext>
            </a:extLst>
          </p:cNvPr>
          <p:cNvSpPr/>
          <p:nvPr/>
        </p:nvSpPr>
        <p:spPr>
          <a:xfrm>
            <a:off x="12825046" y="983522"/>
            <a:ext cx="4581830" cy="806244"/>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6000" dirty="0"/>
              <a:t>Wolf</a:t>
            </a:r>
            <a:endParaRPr lang="sk-SK" sz="6000" dirty="0"/>
          </a:p>
        </p:txBody>
      </p:sp>
      <p:sp>
        <p:nvSpPr>
          <p:cNvPr id="15" name="Obdĺžnik: zaoblené rohy 14">
            <a:extLst>
              <a:ext uri="{FF2B5EF4-FFF2-40B4-BE49-F238E27FC236}">
                <a16:creationId xmlns:a16="http://schemas.microsoft.com/office/drawing/2014/main" id="{B150B87A-F455-F7EA-13F7-C6438DC4687A}"/>
              </a:ext>
            </a:extLst>
          </p:cNvPr>
          <p:cNvSpPr/>
          <p:nvPr/>
        </p:nvSpPr>
        <p:spPr>
          <a:xfrm>
            <a:off x="12909755" y="2669949"/>
            <a:ext cx="4581830" cy="3796328"/>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The wolf is a predator, and its diet primarily consists of large herbivores, such as deer and wild boar, but it can also feed on smaller animals and fruit.</a:t>
            </a:r>
          </a:p>
          <a:p>
            <a:r>
              <a:rPr lang="en-US" sz="2000" b="1" dirty="0"/>
              <a:t>Threats</a:t>
            </a:r>
            <a:r>
              <a:rPr lang="en-US" sz="2000" dirty="0"/>
              <a:t>: Wolves are endangered in some areas due to habitat loss, hunting, and ongoing conflicts with humans. The protection of wolves is the focus of many conservation initiatives.</a:t>
            </a:r>
          </a:p>
        </p:txBody>
      </p:sp>
      <p:pic>
        <p:nvPicPr>
          <p:cNvPr id="16" name="Picture 2" descr="Wolf howling - Wolves Photo (36367703) - Fanpop">
            <a:extLst>
              <a:ext uri="{FF2B5EF4-FFF2-40B4-BE49-F238E27FC236}">
                <a16:creationId xmlns:a16="http://schemas.microsoft.com/office/drawing/2014/main" id="{5630F121-FFEA-F189-77DE-59BCD871F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4231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Obdĺžnik: zaoblené rohy 20">
            <a:extLst>
              <a:ext uri="{FF2B5EF4-FFF2-40B4-BE49-F238E27FC236}">
                <a16:creationId xmlns:a16="http://schemas.microsoft.com/office/drawing/2014/main" id="{60BBD06B-6D88-06A9-6574-9D5595D4C306}"/>
              </a:ext>
            </a:extLst>
          </p:cNvPr>
          <p:cNvSpPr/>
          <p:nvPr/>
        </p:nvSpPr>
        <p:spPr>
          <a:xfrm>
            <a:off x="-4497121" y="2011125"/>
            <a:ext cx="4581830" cy="3963476"/>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sk-SK" sz="2000" dirty="0">
                <a:solidFill>
                  <a:schemeClr val="bg1"/>
                </a:solidFill>
              </a:rPr>
              <a:t>Vlk je predátor a jeho strava sa skladá prevažne z veľkých bylinožravcov, ako sú jelene a diviaky, ale môže sa živiť aj menšími zvieratami a ovocím.</a:t>
            </a:r>
          </a:p>
          <a:p>
            <a:pPr algn="l"/>
            <a:r>
              <a:rPr lang="sk-SK" sz="2000" b="1" dirty="0">
                <a:solidFill>
                  <a:schemeClr val="bg1"/>
                </a:solidFill>
              </a:rPr>
              <a:t>Ohrozenie</a:t>
            </a:r>
            <a:r>
              <a:rPr lang="sk-SK" sz="2000" dirty="0">
                <a:solidFill>
                  <a:schemeClr val="bg1"/>
                </a:solidFill>
              </a:rPr>
              <a:t>: Vlk je ohrozený v niektorých oblastiach v dôsledku straty biotopu, lovu a prebiehajúcich konfliktov s ľuďmi. Ochrana vlkov je predmetom mnohých ochranárskych iniciatív.</a:t>
            </a:r>
          </a:p>
        </p:txBody>
      </p:sp>
    </p:spTree>
    <p:extLst>
      <p:ext uri="{BB962C8B-B14F-4D97-AF65-F5344CB8AC3E}">
        <p14:creationId xmlns:p14="http://schemas.microsoft.com/office/powerpoint/2010/main" val="2028895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olf howling - Wolves Photo (36367703) - Fanpop">
            <a:extLst>
              <a:ext uri="{FF2B5EF4-FFF2-40B4-BE49-F238E27FC236}">
                <a16:creationId xmlns:a16="http://schemas.microsoft.com/office/drawing/2014/main" id="{A3FD83E9-4F3F-40A2-AF1C-B74332603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zaoblené rohy 4">
            <a:extLst>
              <a:ext uri="{FF2B5EF4-FFF2-40B4-BE49-F238E27FC236}">
                <a16:creationId xmlns:a16="http://schemas.microsoft.com/office/drawing/2014/main" id="{CDBF17AC-D71F-5AC2-F552-9E328CA7729F}"/>
              </a:ext>
            </a:extLst>
          </p:cNvPr>
          <p:cNvSpPr/>
          <p:nvPr/>
        </p:nvSpPr>
        <p:spPr>
          <a:xfrm>
            <a:off x="914402" y="2368498"/>
            <a:ext cx="4581830" cy="3963476"/>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sk-SK" sz="2000" dirty="0">
                <a:solidFill>
                  <a:schemeClr val="bg1"/>
                </a:solidFill>
              </a:rPr>
              <a:t>Vlk je predátor a jeho strava sa skladá prevažne z veľkých bylinožravcov, ako sú jelene a diviaky, ale môže sa živiť aj menšími zvieratami a ovocím.</a:t>
            </a:r>
          </a:p>
          <a:p>
            <a:pPr algn="l"/>
            <a:r>
              <a:rPr lang="sk-SK" sz="2000" b="1" dirty="0">
                <a:solidFill>
                  <a:schemeClr val="bg1"/>
                </a:solidFill>
              </a:rPr>
              <a:t>Ohrozenie</a:t>
            </a:r>
            <a:r>
              <a:rPr lang="sk-SK" sz="2000" dirty="0">
                <a:solidFill>
                  <a:schemeClr val="bg1"/>
                </a:solidFill>
              </a:rPr>
              <a:t>: Vlk je ohrozený v niektorých oblastiach v dôsledku straty biotopu, lovu a prebiehajúcich konfliktov s ľuďmi. Ochrana vlkov je predmetom mnohých ochranárskych iniciatív.</a:t>
            </a:r>
          </a:p>
        </p:txBody>
      </p:sp>
      <p:sp>
        <p:nvSpPr>
          <p:cNvPr id="4" name="Obdĺžnik: zaoblené rohy 3">
            <a:extLst>
              <a:ext uri="{FF2B5EF4-FFF2-40B4-BE49-F238E27FC236}">
                <a16:creationId xmlns:a16="http://schemas.microsoft.com/office/drawing/2014/main" id="{EA7A18E7-6772-FAF5-3AD8-37E51CA6968A}"/>
              </a:ext>
            </a:extLst>
          </p:cNvPr>
          <p:cNvSpPr/>
          <p:nvPr/>
        </p:nvSpPr>
        <p:spPr>
          <a:xfrm>
            <a:off x="914403" y="1002890"/>
            <a:ext cx="4581830" cy="80624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Nadpis 1">
            <a:extLst>
              <a:ext uri="{FF2B5EF4-FFF2-40B4-BE49-F238E27FC236}">
                <a16:creationId xmlns:a16="http://schemas.microsoft.com/office/drawing/2014/main" id="{4DEE2F11-4A8D-DCCA-C214-F5BE9BCB192A}"/>
              </a:ext>
            </a:extLst>
          </p:cNvPr>
          <p:cNvSpPr>
            <a:spLocks noGrp="1"/>
          </p:cNvSpPr>
          <p:nvPr>
            <p:ph type="ctrTitle"/>
          </p:nvPr>
        </p:nvSpPr>
        <p:spPr>
          <a:xfrm>
            <a:off x="-19665" y="-462116"/>
            <a:ext cx="5515897" cy="2387600"/>
          </a:xfrm>
        </p:spPr>
        <p:txBody>
          <a:bodyPr>
            <a:normAutofit/>
          </a:bodyPr>
          <a:lstStyle/>
          <a:p>
            <a:r>
              <a:rPr lang="ro-RO" dirty="0">
                <a:solidFill>
                  <a:schemeClr val="bg1"/>
                </a:solidFill>
              </a:rPr>
              <a:t>Vlk</a:t>
            </a:r>
            <a:endParaRPr lang="sk-SK" dirty="0">
              <a:solidFill>
                <a:schemeClr val="bg1"/>
              </a:solidFill>
            </a:endParaRPr>
          </a:p>
        </p:txBody>
      </p:sp>
      <p:sp>
        <p:nvSpPr>
          <p:cNvPr id="6" name="Obdĺžnik: zaoblené rohy 5">
            <a:extLst>
              <a:ext uri="{FF2B5EF4-FFF2-40B4-BE49-F238E27FC236}">
                <a16:creationId xmlns:a16="http://schemas.microsoft.com/office/drawing/2014/main" id="{3674C444-2BAF-F040-FD0C-467924BB9D26}"/>
              </a:ext>
            </a:extLst>
          </p:cNvPr>
          <p:cNvSpPr/>
          <p:nvPr/>
        </p:nvSpPr>
        <p:spPr>
          <a:xfrm>
            <a:off x="7384025" y="1002890"/>
            <a:ext cx="4581830" cy="806244"/>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6000" dirty="0"/>
              <a:t>The wolf</a:t>
            </a:r>
            <a:endParaRPr lang="sk-SK" sz="6000" dirty="0"/>
          </a:p>
        </p:txBody>
      </p:sp>
      <p:sp>
        <p:nvSpPr>
          <p:cNvPr id="7" name="Obdĺžnik: zaoblené rohy 6">
            <a:extLst>
              <a:ext uri="{FF2B5EF4-FFF2-40B4-BE49-F238E27FC236}">
                <a16:creationId xmlns:a16="http://schemas.microsoft.com/office/drawing/2014/main" id="{08A16741-95A1-A2E8-BA64-16FC23C0CD45}"/>
              </a:ext>
            </a:extLst>
          </p:cNvPr>
          <p:cNvSpPr/>
          <p:nvPr/>
        </p:nvSpPr>
        <p:spPr>
          <a:xfrm>
            <a:off x="7226708" y="2377254"/>
            <a:ext cx="4581830" cy="3796328"/>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The wolf is a predator, and its diet primarily consists of large herbivores, such as deer and wild boar</a:t>
            </a:r>
            <a:r>
              <a:rPr lang="sk-SK" sz="2000" dirty="0"/>
              <a:t>s</a:t>
            </a:r>
            <a:r>
              <a:rPr lang="en-US" sz="2000" dirty="0"/>
              <a:t>, but it can also feed on smaller animals and fruit.</a:t>
            </a:r>
          </a:p>
          <a:p>
            <a:r>
              <a:rPr lang="en-US" sz="2000" b="1" dirty="0"/>
              <a:t>Threats</a:t>
            </a:r>
            <a:r>
              <a:rPr lang="en-US" sz="2000" dirty="0"/>
              <a:t>: </a:t>
            </a:r>
            <a:r>
              <a:rPr lang="sk-SK" sz="2000" dirty="0" err="1"/>
              <a:t>The</a:t>
            </a:r>
            <a:r>
              <a:rPr lang="sk-SK" sz="2000" dirty="0"/>
              <a:t> w</a:t>
            </a:r>
            <a:r>
              <a:rPr lang="en-US" sz="2000" dirty="0" err="1"/>
              <a:t>olves</a:t>
            </a:r>
            <a:r>
              <a:rPr lang="en-US" sz="2000" dirty="0"/>
              <a:t> are endangered in some areas due to </a:t>
            </a:r>
            <a:r>
              <a:rPr lang="sk-SK" sz="2000" dirty="0" err="1"/>
              <a:t>the</a:t>
            </a:r>
            <a:r>
              <a:rPr lang="sk-SK" sz="2000" dirty="0"/>
              <a:t> </a:t>
            </a:r>
            <a:r>
              <a:rPr lang="en-US" sz="2000" dirty="0"/>
              <a:t>habitat loss, hunting, and ongoing conflicts with humans. The protection of wolves is the focus of many conservation initiatives.</a:t>
            </a:r>
          </a:p>
        </p:txBody>
      </p:sp>
    </p:spTree>
    <p:extLst>
      <p:ext uri="{BB962C8B-B14F-4D97-AF65-F5344CB8AC3E}">
        <p14:creationId xmlns:p14="http://schemas.microsoft.com/office/powerpoint/2010/main" val="206555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64ECFF-1F65-AA12-69E4-093A15FE4313}"/>
            </a:ext>
          </a:extLst>
        </p:cNvPr>
        <p:cNvGrpSpPr/>
        <p:nvPr/>
      </p:nvGrpSpPr>
      <p:grpSpPr>
        <a:xfrm>
          <a:off x="0" y="0"/>
          <a:ext cx="0" cy="0"/>
          <a:chOff x="0" y="0"/>
          <a:chExt cx="0" cy="0"/>
        </a:xfrm>
      </p:grpSpPr>
      <p:pic>
        <p:nvPicPr>
          <p:cNvPr id="18" name="Picture 2" descr="Životadárný vzduch v symbolice i filosofii">
            <a:extLst>
              <a:ext uri="{FF2B5EF4-FFF2-40B4-BE49-F238E27FC236}">
                <a16:creationId xmlns:a16="http://schemas.microsoft.com/office/drawing/2014/main" id="{243E28CB-9B2D-6322-791D-C3B5EC21F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260"/>
            <a:ext cx="12192001" cy="688325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ok 4">
            <a:extLst>
              <a:ext uri="{FF2B5EF4-FFF2-40B4-BE49-F238E27FC236}">
                <a16:creationId xmlns:a16="http://schemas.microsoft.com/office/drawing/2014/main" id="{7FB9B0A9-D26D-2A93-1870-28923653C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97" y="-7303625"/>
            <a:ext cx="12192000" cy="6858000"/>
          </a:xfrm>
          <a:prstGeom prst="rect">
            <a:avLst/>
          </a:prstGeom>
        </p:spPr>
      </p:pic>
      <p:sp>
        <p:nvSpPr>
          <p:cNvPr id="6" name="Obdĺžnik: zaoblené rohy 5">
            <a:extLst>
              <a:ext uri="{FF2B5EF4-FFF2-40B4-BE49-F238E27FC236}">
                <a16:creationId xmlns:a16="http://schemas.microsoft.com/office/drawing/2014/main" id="{01E5D786-ABEF-29EE-5E82-D10D720C52F4}"/>
              </a:ext>
            </a:extLst>
          </p:cNvPr>
          <p:cNvSpPr/>
          <p:nvPr/>
        </p:nvSpPr>
        <p:spPr>
          <a:xfrm>
            <a:off x="-4653023" y="555585"/>
            <a:ext cx="4282632" cy="10648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solidFill>
                  <a:schemeClr val="bg1"/>
                </a:solidFill>
              </a:rPr>
              <a:t>Rastliny, kríky a stromy v Karpatoch</a:t>
            </a:r>
          </a:p>
        </p:txBody>
      </p:sp>
      <p:pic>
        <p:nvPicPr>
          <p:cNvPr id="8" name="Zástupný objekt pre obsah 7">
            <a:extLst>
              <a:ext uri="{FF2B5EF4-FFF2-40B4-BE49-F238E27FC236}">
                <a16:creationId xmlns:a16="http://schemas.microsoft.com/office/drawing/2014/main" id="{50DC37CE-DCE0-8BF3-F9A7-87237D421D84}"/>
              </a:ext>
            </a:extLst>
          </p:cNvPr>
          <p:cNvPicPr>
            <a:picLocks noChangeAspect="1"/>
          </p:cNvPicPr>
          <p:nvPr/>
        </p:nvPicPr>
        <p:blipFill>
          <a:blip r:embed="rId4"/>
          <a:stretch>
            <a:fillRect/>
          </a:stretch>
        </p:blipFill>
        <p:spPr>
          <a:xfrm>
            <a:off x="513145" y="7212848"/>
            <a:ext cx="4792131" cy="2632605"/>
          </a:xfrm>
          <a:prstGeom prst="rect">
            <a:avLst/>
          </a:prstGeom>
        </p:spPr>
      </p:pic>
      <p:sp>
        <p:nvSpPr>
          <p:cNvPr id="9" name="Obdĺžnik: zaoblené rohy 8">
            <a:extLst>
              <a:ext uri="{FF2B5EF4-FFF2-40B4-BE49-F238E27FC236}">
                <a16:creationId xmlns:a16="http://schemas.microsoft.com/office/drawing/2014/main" id="{56730393-B345-2A00-63AE-15405E0A6887}"/>
              </a:ext>
            </a:extLst>
          </p:cNvPr>
          <p:cNvSpPr/>
          <p:nvPr/>
        </p:nvSpPr>
        <p:spPr>
          <a:xfrm>
            <a:off x="-2639027" y="2187160"/>
            <a:ext cx="2546430" cy="5333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dirty="0"/>
              <a:t>Orhideea</a:t>
            </a:r>
            <a:endParaRPr lang="sk-SK" dirty="0"/>
          </a:p>
        </p:txBody>
      </p:sp>
      <p:pic>
        <p:nvPicPr>
          <p:cNvPr id="10" name="Zástupný objekt pre obsah 9">
            <a:extLst>
              <a:ext uri="{FF2B5EF4-FFF2-40B4-BE49-F238E27FC236}">
                <a16:creationId xmlns:a16="http://schemas.microsoft.com/office/drawing/2014/main" id="{7F4DACFE-82FA-6C4D-800A-A2930FFB8777}"/>
              </a:ext>
            </a:extLst>
          </p:cNvPr>
          <p:cNvPicPr>
            <a:picLocks noChangeAspect="1"/>
          </p:cNvPicPr>
          <p:nvPr/>
        </p:nvPicPr>
        <p:blipFill>
          <a:blip r:embed="rId5"/>
          <a:stretch>
            <a:fillRect/>
          </a:stretch>
        </p:blipFill>
        <p:spPr>
          <a:xfrm>
            <a:off x="12512494" y="3429000"/>
            <a:ext cx="4718303" cy="2632075"/>
          </a:xfrm>
          <a:prstGeom prst="rect">
            <a:avLst/>
          </a:prstGeom>
        </p:spPr>
      </p:pic>
      <p:sp>
        <p:nvSpPr>
          <p:cNvPr id="11" name="Obdĺžnik: zaoblené rohy 10">
            <a:extLst>
              <a:ext uri="{FF2B5EF4-FFF2-40B4-BE49-F238E27FC236}">
                <a16:creationId xmlns:a16="http://schemas.microsoft.com/office/drawing/2014/main" id="{935BE8A5-424A-1B39-2E2F-4CC0FE16C6BC}"/>
              </a:ext>
            </a:extLst>
          </p:cNvPr>
          <p:cNvSpPr/>
          <p:nvPr/>
        </p:nvSpPr>
        <p:spPr>
          <a:xfrm>
            <a:off x="12377197" y="2490187"/>
            <a:ext cx="2407535" cy="460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b="1" dirty="0"/>
          </a:p>
          <a:p>
            <a:pPr algn="ctr"/>
            <a:r>
              <a:rPr lang="sk-SK" b="1" dirty="0" err="1"/>
              <a:t>Rhododendron</a:t>
            </a:r>
            <a:endParaRPr lang="sk-SK" b="1" dirty="0"/>
          </a:p>
          <a:p>
            <a:pPr algn="ctr"/>
            <a:endParaRPr lang="sk-SK" dirty="0"/>
          </a:p>
        </p:txBody>
      </p:sp>
      <p:sp>
        <p:nvSpPr>
          <p:cNvPr id="12" name="Obdĺžnik: zaoblené rohy 11">
            <a:extLst>
              <a:ext uri="{FF2B5EF4-FFF2-40B4-BE49-F238E27FC236}">
                <a16:creationId xmlns:a16="http://schemas.microsoft.com/office/drawing/2014/main" id="{6E76CB1F-795F-3E1C-1ED3-7A51E44E1194}"/>
              </a:ext>
            </a:extLst>
          </p:cNvPr>
          <p:cNvSpPr/>
          <p:nvPr/>
        </p:nvSpPr>
        <p:spPr>
          <a:xfrm>
            <a:off x="12377197" y="563625"/>
            <a:ext cx="4016416" cy="11147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Plants, shrubs, and trees in the Carpathians.</a:t>
            </a:r>
            <a:endParaRPr lang="sk-SK" sz="2400" dirty="0"/>
          </a:p>
        </p:txBody>
      </p:sp>
      <p:sp>
        <p:nvSpPr>
          <p:cNvPr id="2" name="Obdĺžnik: zaoblené rohy 1">
            <a:extLst>
              <a:ext uri="{FF2B5EF4-FFF2-40B4-BE49-F238E27FC236}">
                <a16:creationId xmlns:a16="http://schemas.microsoft.com/office/drawing/2014/main" id="{3AAD6E1D-100F-CEBC-0795-DC42C0B10262}"/>
              </a:ext>
            </a:extLst>
          </p:cNvPr>
          <p:cNvSpPr/>
          <p:nvPr/>
        </p:nvSpPr>
        <p:spPr>
          <a:xfrm>
            <a:off x="3663386" y="-1676532"/>
            <a:ext cx="5289631" cy="14619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Plants, shrubs and trees in the Carpathians</a:t>
            </a:r>
            <a:endParaRPr lang="sk-SK" sz="2400" dirty="0">
              <a:solidFill>
                <a:schemeClr val="bg1"/>
              </a:solidFill>
            </a:endParaRPr>
          </a:p>
        </p:txBody>
      </p:sp>
      <p:pic>
        <p:nvPicPr>
          <p:cNvPr id="3" name="Zástupný objekt pre obsah 7">
            <a:extLst>
              <a:ext uri="{FF2B5EF4-FFF2-40B4-BE49-F238E27FC236}">
                <a16:creationId xmlns:a16="http://schemas.microsoft.com/office/drawing/2014/main" id="{A14BA0E9-6291-DB83-C856-B11D97059986}"/>
              </a:ext>
            </a:extLst>
          </p:cNvPr>
          <p:cNvPicPr>
            <a:picLocks noChangeAspect="1"/>
          </p:cNvPicPr>
          <p:nvPr/>
        </p:nvPicPr>
        <p:blipFill>
          <a:blip r:embed="rId6"/>
          <a:stretch>
            <a:fillRect/>
          </a:stretch>
        </p:blipFill>
        <p:spPr>
          <a:xfrm>
            <a:off x="-5382228" y="2950824"/>
            <a:ext cx="5289631" cy="3099121"/>
          </a:xfrm>
          <a:prstGeom prst="rect">
            <a:avLst/>
          </a:prstGeom>
        </p:spPr>
      </p:pic>
      <p:pic>
        <p:nvPicPr>
          <p:cNvPr id="4" name="Zástupný objekt pre obsah 9">
            <a:extLst>
              <a:ext uri="{FF2B5EF4-FFF2-40B4-BE49-F238E27FC236}">
                <a16:creationId xmlns:a16="http://schemas.microsoft.com/office/drawing/2014/main" id="{2A97BA48-2636-2D10-105A-BA8D4EE4E989}"/>
              </a:ext>
            </a:extLst>
          </p:cNvPr>
          <p:cNvPicPr>
            <a:picLocks noChangeAspect="1"/>
          </p:cNvPicPr>
          <p:nvPr/>
        </p:nvPicPr>
        <p:blipFill>
          <a:blip r:embed="rId7"/>
          <a:stretch>
            <a:fillRect/>
          </a:stretch>
        </p:blipFill>
        <p:spPr>
          <a:xfrm>
            <a:off x="12454621" y="2961954"/>
            <a:ext cx="4992980" cy="3099121"/>
          </a:xfrm>
          <a:prstGeom prst="rect">
            <a:avLst/>
          </a:prstGeom>
        </p:spPr>
      </p:pic>
      <p:sp>
        <p:nvSpPr>
          <p:cNvPr id="7" name="Obdĺžnik: zaoblené rohy 6">
            <a:extLst>
              <a:ext uri="{FF2B5EF4-FFF2-40B4-BE49-F238E27FC236}">
                <a16:creationId xmlns:a16="http://schemas.microsoft.com/office/drawing/2014/main" id="{5A35FA94-CC06-AE2F-83D2-2FCBDB6AE132}"/>
              </a:ext>
            </a:extLst>
          </p:cNvPr>
          <p:cNvSpPr/>
          <p:nvPr/>
        </p:nvSpPr>
        <p:spPr>
          <a:xfrm>
            <a:off x="-5289630" y="2187159"/>
            <a:ext cx="5104434" cy="5333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b="1" dirty="0" err="1"/>
              <a:t>Draba</a:t>
            </a:r>
            <a:r>
              <a:rPr lang="sk-SK" b="1" dirty="0"/>
              <a:t> </a:t>
            </a:r>
            <a:r>
              <a:rPr lang="sk-SK" b="1" dirty="0" err="1"/>
              <a:t>Aizoides</a:t>
            </a:r>
            <a:r>
              <a:rPr lang="sk-SK" b="1" dirty="0"/>
              <a:t> - chudoba </a:t>
            </a:r>
            <a:r>
              <a:rPr lang="sk-SK" b="1" dirty="0" err="1"/>
              <a:t>vzdyzelená</a:t>
            </a:r>
            <a:endParaRPr lang="sk-SK" b="1" dirty="0"/>
          </a:p>
        </p:txBody>
      </p:sp>
      <p:sp>
        <p:nvSpPr>
          <p:cNvPr id="13" name="Obdĺžnik: zaoblené rohy 12">
            <a:extLst>
              <a:ext uri="{FF2B5EF4-FFF2-40B4-BE49-F238E27FC236}">
                <a16:creationId xmlns:a16="http://schemas.microsoft.com/office/drawing/2014/main" id="{2A083F87-8D78-5B7E-E166-C36A4C2D7F74}"/>
              </a:ext>
            </a:extLst>
          </p:cNvPr>
          <p:cNvSpPr/>
          <p:nvPr/>
        </p:nvSpPr>
        <p:spPr>
          <a:xfrm>
            <a:off x="12512494" y="2018420"/>
            <a:ext cx="4992980" cy="46063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b="1" dirty="0"/>
          </a:p>
          <a:p>
            <a:pPr algn="ctr"/>
            <a:r>
              <a:rPr lang="sk-SK" b="1" dirty="0" err="1"/>
              <a:t>Draba</a:t>
            </a:r>
            <a:r>
              <a:rPr lang="sk-SK" b="1" dirty="0"/>
              <a:t> </a:t>
            </a:r>
            <a:r>
              <a:rPr lang="sk-SK" b="1" dirty="0" err="1"/>
              <a:t>Aizoides</a:t>
            </a:r>
            <a:r>
              <a:rPr lang="sk-SK" b="1" dirty="0"/>
              <a:t> - chudoba </a:t>
            </a:r>
            <a:r>
              <a:rPr lang="sk-SK" b="1" dirty="0" err="1"/>
              <a:t>vzdyzelená</a:t>
            </a:r>
            <a:endParaRPr lang="sk-SK" b="1" dirty="0"/>
          </a:p>
          <a:p>
            <a:pPr algn="ctr"/>
            <a:endParaRPr lang="sk-SK" b="1" dirty="0"/>
          </a:p>
        </p:txBody>
      </p:sp>
      <p:sp>
        <p:nvSpPr>
          <p:cNvPr id="14" name="Obdĺžnik: zaoblené rohy 13">
            <a:extLst>
              <a:ext uri="{FF2B5EF4-FFF2-40B4-BE49-F238E27FC236}">
                <a16:creationId xmlns:a16="http://schemas.microsoft.com/office/drawing/2014/main" id="{870012E8-2933-CF8A-4F97-AADCC9587108}"/>
              </a:ext>
            </a:extLst>
          </p:cNvPr>
          <p:cNvSpPr/>
          <p:nvPr/>
        </p:nvSpPr>
        <p:spPr>
          <a:xfrm>
            <a:off x="1006997" y="975979"/>
            <a:ext cx="2546430" cy="127275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a:solidFill>
                  <a:schemeClr val="bg1"/>
                </a:solidFill>
              </a:rPr>
              <a:t>Vzduch</a:t>
            </a:r>
            <a:endParaRPr lang="sk-SK" dirty="0">
              <a:solidFill>
                <a:schemeClr val="bg1"/>
              </a:solidFill>
            </a:endParaRPr>
          </a:p>
        </p:txBody>
      </p:sp>
      <p:sp>
        <p:nvSpPr>
          <p:cNvPr id="15" name="Obdĺžnik: zaoblené rohy 14">
            <a:extLst>
              <a:ext uri="{FF2B5EF4-FFF2-40B4-BE49-F238E27FC236}">
                <a16:creationId xmlns:a16="http://schemas.microsoft.com/office/drawing/2014/main" id="{53FCDCBA-96F9-D071-6030-97B5233260DA}"/>
              </a:ext>
            </a:extLst>
          </p:cNvPr>
          <p:cNvSpPr/>
          <p:nvPr/>
        </p:nvSpPr>
        <p:spPr>
          <a:xfrm>
            <a:off x="898969" y="2615878"/>
            <a:ext cx="5104434" cy="344519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sz="2800" b="1" dirty="0">
                <a:solidFill>
                  <a:schemeClr val="bg1"/>
                </a:solidFill>
                <a:latin typeface="-apple-system"/>
              </a:rPr>
              <a:t>Vzduch je zmesou plynov bez farby a zápachu</a:t>
            </a:r>
            <a:r>
              <a:rPr lang="sk-SK" sz="2800" b="1" i="0" dirty="0">
                <a:solidFill>
                  <a:schemeClr val="bg1"/>
                </a:solidFill>
                <a:effectLst/>
                <a:latin typeface="-apple-system"/>
              </a:rPr>
              <a:t>. </a:t>
            </a:r>
            <a:r>
              <a:rPr lang="sk-SK" sz="2800" b="1" dirty="0">
                <a:solidFill>
                  <a:schemeClr val="bg1"/>
                </a:solidFill>
                <a:latin typeface="-apple-system"/>
              </a:rPr>
              <a:t>Zem obklopuje asi 100 kilometrov vysoká vrstva vzduchu</a:t>
            </a:r>
          </a:p>
          <a:p>
            <a:endParaRPr lang="sk-SK" sz="2800" b="1" baseline="30000" dirty="0">
              <a:solidFill>
                <a:schemeClr val="bg1"/>
              </a:solidFill>
              <a:latin typeface="-apple-system"/>
            </a:endParaRPr>
          </a:p>
          <a:p>
            <a:r>
              <a:rPr lang="sk-SK" sz="2800" b="1" baseline="30000" dirty="0">
                <a:solidFill>
                  <a:schemeClr val="bg1"/>
                </a:solidFill>
                <a:latin typeface="Berlin Sans FB Demi" panose="020E0802020502020306" pitchFamily="34" charset="0"/>
              </a:rPr>
              <a:t>V</a:t>
            </a:r>
            <a:r>
              <a:rPr lang="sk-SK" sz="3600" b="1" baseline="30000" dirty="0">
                <a:solidFill>
                  <a:schemeClr val="bg1"/>
                </a:solidFill>
                <a:latin typeface="Berlin Sans FB Demi" panose="020E0802020502020306" pitchFamily="34" charset="0"/>
              </a:rPr>
              <a:t> SVK,</a:t>
            </a:r>
            <a:r>
              <a:rPr lang="sk-SK" sz="3600" b="1" baseline="30000" dirty="0">
                <a:solidFill>
                  <a:schemeClr val="bg1"/>
                </a:solidFill>
                <a:latin typeface="-apple-system"/>
              </a:rPr>
              <a:t>RUM,H</a:t>
            </a:r>
            <a:r>
              <a:rPr lang="sk-SK" sz="3600" b="1" baseline="30000" dirty="0">
                <a:solidFill>
                  <a:schemeClr val="bg1"/>
                </a:solidFill>
                <a:latin typeface="Berlin Sans FB Demi" panose="020E0802020502020306" pitchFamily="34" charset="0"/>
              </a:rPr>
              <a:t>UN= je bez viacerých </a:t>
            </a:r>
            <a:r>
              <a:rPr lang="sk-SK" sz="3600" b="1" baseline="30000" dirty="0" err="1">
                <a:solidFill>
                  <a:schemeClr val="bg1"/>
                </a:solidFill>
                <a:latin typeface="Berlin Sans FB Demi" panose="020E0802020502020306" pitchFamily="34" charset="0"/>
              </a:rPr>
              <a:t>probémov</a:t>
            </a:r>
            <a:r>
              <a:rPr lang="sk-SK" sz="3600" b="1" baseline="30000" dirty="0">
                <a:solidFill>
                  <a:schemeClr val="bg1"/>
                </a:solidFill>
                <a:latin typeface="Berlin Sans FB Demi" panose="020E0802020502020306" pitchFamily="34" charset="0"/>
              </a:rPr>
              <a:t> bez </a:t>
            </a:r>
            <a:r>
              <a:rPr lang="sk-SK" sz="3600" b="1" baseline="30000" dirty="0" err="1">
                <a:solidFill>
                  <a:schemeClr val="bg1"/>
                </a:solidFill>
                <a:latin typeface="Berlin Sans FB Demi" panose="020E0802020502020306" pitchFamily="34" charset="0"/>
              </a:rPr>
              <a:t>narusenia</a:t>
            </a:r>
            <a:r>
              <a:rPr lang="sk-SK" sz="3600" b="1" baseline="30000" dirty="0">
                <a:solidFill>
                  <a:schemeClr val="bg1"/>
                </a:solidFill>
                <a:latin typeface="Berlin Sans FB Demi" panose="020E0802020502020306" pitchFamily="34" charset="0"/>
              </a:rPr>
              <a:t> </a:t>
            </a:r>
            <a:r>
              <a:rPr lang="sk-SK" sz="3600" b="1" baseline="30000" dirty="0" err="1">
                <a:solidFill>
                  <a:schemeClr val="bg1"/>
                </a:solidFill>
                <a:latin typeface="Berlin Sans FB Demi" panose="020E0802020502020306" pitchFamily="34" charset="0"/>
              </a:rPr>
              <a:t>chemikaliami</a:t>
            </a:r>
            <a:r>
              <a:rPr lang="sk-SK" sz="3600" b="1" baseline="30000" dirty="0">
                <a:solidFill>
                  <a:schemeClr val="bg1"/>
                </a:solidFill>
                <a:latin typeface="Berlin Sans FB Demi" panose="020E0802020502020306" pitchFamily="34" charset="0"/>
              </a:rPr>
              <a:t> a  </a:t>
            </a:r>
            <a:r>
              <a:rPr lang="sk-SK" sz="3600" b="1" baseline="30000" dirty="0" err="1">
                <a:solidFill>
                  <a:schemeClr val="bg1"/>
                </a:solidFill>
                <a:latin typeface="Berlin Sans FB Demi" panose="020E0802020502020306" pitchFamily="34" charset="0"/>
              </a:rPr>
              <a:t>narusenia</a:t>
            </a:r>
            <a:r>
              <a:rPr lang="sk-SK" sz="3600" b="1" baseline="30000" dirty="0">
                <a:solidFill>
                  <a:schemeClr val="bg1"/>
                </a:solidFill>
                <a:latin typeface="Berlin Sans FB Demi" panose="020E0802020502020306" pitchFamily="34" charset="0"/>
              </a:rPr>
              <a:t> </a:t>
            </a:r>
            <a:r>
              <a:rPr lang="sk-SK" sz="3600" b="1" baseline="30000" dirty="0" err="1">
                <a:solidFill>
                  <a:schemeClr val="bg1"/>
                </a:solidFill>
                <a:latin typeface="Berlin Sans FB Demi" panose="020E0802020502020306" pitchFamily="34" charset="0"/>
              </a:rPr>
              <a:t>ropovodmy</a:t>
            </a:r>
            <a:r>
              <a:rPr lang="sk-SK" sz="3600" b="1" baseline="30000" dirty="0">
                <a:solidFill>
                  <a:schemeClr val="bg1"/>
                </a:solidFill>
                <a:latin typeface="Berlin Sans FB Demi" panose="020E0802020502020306" pitchFamily="34" charset="0"/>
              </a:rPr>
              <a:t> a </a:t>
            </a:r>
          </a:p>
        </p:txBody>
      </p:sp>
      <p:sp>
        <p:nvSpPr>
          <p:cNvPr id="16" name="Obdĺžnik: zaoblené rohy 15">
            <a:extLst>
              <a:ext uri="{FF2B5EF4-FFF2-40B4-BE49-F238E27FC236}">
                <a16:creationId xmlns:a16="http://schemas.microsoft.com/office/drawing/2014/main" id="{95D7EE3E-4A54-D201-3414-D4C255910D3D}"/>
              </a:ext>
            </a:extLst>
          </p:cNvPr>
          <p:cNvSpPr/>
          <p:nvPr/>
        </p:nvSpPr>
        <p:spPr>
          <a:xfrm>
            <a:off x="7039337" y="984076"/>
            <a:ext cx="2546430" cy="127275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200" dirty="0">
                <a:solidFill>
                  <a:schemeClr val="bg1"/>
                </a:solidFill>
              </a:rPr>
              <a:t>The aer</a:t>
            </a:r>
            <a:endParaRPr lang="sk-SK" dirty="0">
              <a:solidFill>
                <a:schemeClr val="bg1"/>
              </a:solidFill>
            </a:endParaRPr>
          </a:p>
        </p:txBody>
      </p:sp>
      <p:sp>
        <p:nvSpPr>
          <p:cNvPr id="17" name="Obdĺžnik: zaoblené rohy 16">
            <a:extLst>
              <a:ext uri="{FF2B5EF4-FFF2-40B4-BE49-F238E27FC236}">
                <a16:creationId xmlns:a16="http://schemas.microsoft.com/office/drawing/2014/main" id="{D77B8342-4544-FB51-BC4C-98C01A452FAE}"/>
              </a:ext>
            </a:extLst>
          </p:cNvPr>
          <p:cNvSpPr/>
          <p:nvPr/>
        </p:nvSpPr>
        <p:spPr>
          <a:xfrm>
            <a:off x="7048982" y="2747232"/>
            <a:ext cx="4780345" cy="330271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b="1" dirty="0" err="1"/>
              <a:t>The</a:t>
            </a:r>
            <a:r>
              <a:rPr lang="sk-SK" sz="3200" b="1" dirty="0"/>
              <a:t> a</a:t>
            </a:r>
            <a:r>
              <a:rPr lang="en-US" sz="3200" b="1" dirty="0" err="1"/>
              <a:t>ir</a:t>
            </a:r>
            <a:r>
              <a:rPr lang="en-US" sz="3200" b="1" dirty="0"/>
              <a:t> is a mixture of </a:t>
            </a:r>
            <a:r>
              <a:rPr lang="en-US" sz="3200" b="1" dirty="0" err="1"/>
              <a:t>colourless</a:t>
            </a:r>
            <a:r>
              <a:rPr lang="en-US" sz="3200" b="1" dirty="0"/>
              <a:t> and </a:t>
            </a:r>
            <a:r>
              <a:rPr lang="en-US" sz="3200" b="1" dirty="0" err="1"/>
              <a:t>odourless</a:t>
            </a:r>
            <a:r>
              <a:rPr lang="en-US" sz="3200" b="1" dirty="0"/>
              <a:t> gases. The Earth is surrounded by a layer of air about 100 kilometers high</a:t>
            </a:r>
            <a:r>
              <a:rPr lang="sk-SK" sz="3200" b="1" dirty="0"/>
              <a:t>.</a:t>
            </a:r>
          </a:p>
          <a:p>
            <a:pPr algn="ctr"/>
            <a:r>
              <a:rPr lang="sk-SK" dirty="0"/>
              <a:t>1</a:t>
            </a:r>
          </a:p>
        </p:txBody>
      </p:sp>
    </p:spTree>
    <p:extLst>
      <p:ext uri="{BB962C8B-B14F-4D97-AF65-F5344CB8AC3E}">
        <p14:creationId xmlns:p14="http://schemas.microsoft.com/office/powerpoint/2010/main" val="3846240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05269C-5CC0-17E6-0198-F905C0D8628B}"/>
            </a:ext>
          </a:extLst>
        </p:cNvPr>
        <p:cNvGrpSpPr/>
        <p:nvPr/>
      </p:nvGrpSpPr>
      <p:grpSpPr>
        <a:xfrm>
          <a:off x="0" y="0"/>
          <a:ext cx="0" cy="0"/>
          <a:chOff x="0" y="0"/>
          <a:chExt cx="0" cy="0"/>
        </a:xfrm>
      </p:grpSpPr>
      <p:pic>
        <p:nvPicPr>
          <p:cNvPr id="18" name="Picture 2" descr="Životadárný vzduch v symbolice i filosofii">
            <a:extLst>
              <a:ext uri="{FF2B5EF4-FFF2-40B4-BE49-F238E27FC236}">
                <a16:creationId xmlns:a16="http://schemas.microsoft.com/office/drawing/2014/main" id="{B68C62EC-0272-C2BE-444A-7431405AC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79356"/>
            <a:ext cx="12192001" cy="6883259"/>
          </a:xfrm>
          <a:prstGeom prst="rect">
            <a:avLst/>
          </a:prstGeom>
          <a:noFill/>
          <a:extLst>
            <a:ext uri="{909E8E84-426E-40DD-AFC4-6F175D3DCCD1}">
              <a14:hiddenFill xmlns:a14="http://schemas.microsoft.com/office/drawing/2010/main">
                <a:solidFill>
                  <a:srgbClr val="FFFFFF"/>
                </a:solidFill>
              </a14:hiddenFill>
            </a:ext>
          </a:extLst>
        </p:spPr>
      </p:pic>
      <p:sp>
        <p:nvSpPr>
          <p:cNvPr id="14" name="Obdĺžnik: zaoblené rohy 13">
            <a:extLst>
              <a:ext uri="{FF2B5EF4-FFF2-40B4-BE49-F238E27FC236}">
                <a16:creationId xmlns:a16="http://schemas.microsoft.com/office/drawing/2014/main" id="{92E7E332-B229-C7E0-5BC1-4E6C5F3E5B04}"/>
              </a:ext>
            </a:extLst>
          </p:cNvPr>
          <p:cNvSpPr/>
          <p:nvPr/>
        </p:nvSpPr>
        <p:spPr>
          <a:xfrm>
            <a:off x="-2796251" y="767635"/>
            <a:ext cx="2546430" cy="127275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a:solidFill>
                  <a:schemeClr val="bg1"/>
                </a:solidFill>
              </a:rPr>
              <a:t>Vzduch</a:t>
            </a:r>
            <a:endParaRPr lang="sk-SK" dirty="0">
              <a:solidFill>
                <a:schemeClr val="bg1"/>
              </a:solidFill>
            </a:endParaRPr>
          </a:p>
        </p:txBody>
      </p:sp>
      <p:sp>
        <p:nvSpPr>
          <p:cNvPr id="15" name="Obdĺžnik: zaoblené rohy 14">
            <a:extLst>
              <a:ext uri="{FF2B5EF4-FFF2-40B4-BE49-F238E27FC236}">
                <a16:creationId xmlns:a16="http://schemas.microsoft.com/office/drawing/2014/main" id="{67BDE207-32A3-4A5D-FC56-A3AF02FDAF97}"/>
              </a:ext>
            </a:extLst>
          </p:cNvPr>
          <p:cNvSpPr/>
          <p:nvPr/>
        </p:nvSpPr>
        <p:spPr>
          <a:xfrm>
            <a:off x="991566" y="7105100"/>
            <a:ext cx="5104434" cy="3445197"/>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sz="2800" b="1" dirty="0">
                <a:solidFill>
                  <a:schemeClr val="bg1"/>
                </a:solidFill>
                <a:latin typeface="-apple-system"/>
              </a:rPr>
              <a:t>Vzduch je zmesou plynov bez farby a zápachu</a:t>
            </a:r>
            <a:r>
              <a:rPr lang="sk-SK" sz="2800" b="1" i="0" dirty="0">
                <a:solidFill>
                  <a:schemeClr val="bg1"/>
                </a:solidFill>
                <a:effectLst/>
                <a:latin typeface="-apple-system"/>
              </a:rPr>
              <a:t>. </a:t>
            </a:r>
            <a:r>
              <a:rPr lang="sk-SK" sz="2800" b="1" dirty="0">
                <a:solidFill>
                  <a:schemeClr val="bg1"/>
                </a:solidFill>
                <a:latin typeface="-apple-system"/>
              </a:rPr>
              <a:t>Zem obklopuje asi 100 kilometrov vysoká vrstva vzduchu</a:t>
            </a:r>
          </a:p>
          <a:p>
            <a:endParaRPr lang="sk-SK" sz="2800" b="1" baseline="30000" dirty="0">
              <a:solidFill>
                <a:schemeClr val="bg1"/>
              </a:solidFill>
              <a:latin typeface="-apple-system"/>
            </a:endParaRPr>
          </a:p>
          <a:p>
            <a:r>
              <a:rPr lang="sk-SK" sz="2800" b="1" baseline="30000" dirty="0">
                <a:solidFill>
                  <a:schemeClr val="bg1"/>
                </a:solidFill>
                <a:latin typeface="Berlin Sans FB Demi" panose="020E0802020502020306" pitchFamily="34" charset="0"/>
              </a:rPr>
              <a:t>V</a:t>
            </a:r>
            <a:r>
              <a:rPr lang="sk-SK" sz="3600" b="1" baseline="30000" dirty="0">
                <a:solidFill>
                  <a:schemeClr val="bg1"/>
                </a:solidFill>
                <a:latin typeface="Berlin Sans FB Demi" panose="020E0802020502020306" pitchFamily="34" charset="0"/>
              </a:rPr>
              <a:t> SVK,</a:t>
            </a:r>
            <a:r>
              <a:rPr lang="sk-SK" sz="3600" b="1" baseline="30000" dirty="0">
                <a:solidFill>
                  <a:schemeClr val="bg1"/>
                </a:solidFill>
                <a:latin typeface="-apple-system"/>
              </a:rPr>
              <a:t>RUM,H</a:t>
            </a:r>
            <a:r>
              <a:rPr lang="sk-SK" sz="3600" b="1" baseline="30000" dirty="0">
                <a:solidFill>
                  <a:schemeClr val="bg1"/>
                </a:solidFill>
                <a:latin typeface="Berlin Sans FB Demi" panose="020E0802020502020306" pitchFamily="34" charset="0"/>
              </a:rPr>
              <a:t>UN= je bez viacerých </a:t>
            </a:r>
            <a:r>
              <a:rPr lang="sk-SK" sz="3600" b="1" baseline="30000" dirty="0" err="1">
                <a:solidFill>
                  <a:schemeClr val="bg1"/>
                </a:solidFill>
                <a:latin typeface="Berlin Sans FB Demi" panose="020E0802020502020306" pitchFamily="34" charset="0"/>
              </a:rPr>
              <a:t>probémov</a:t>
            </a:r>
            <a:r>
              <a:rPr lang="sk-SK" sz="3600" b="1" baseline="30000" dirty="0">
                <a:solidFill>
                  <a:schemeClr val="bg1"/>
                </a:solidFill>
                <a:latin typeface="Berlin Sans FB Demi" panose="020E0802020502020306" pitchFamily="34" charset="0"/>
              </a:rPr>
              <a:t> bez </a:t>
            </a:r>
            <a:r>
              <a:rPr lang="sk-SK" sz="3600" b="1" baseline="30000" dirty="0" err="1">
                <a:solidFill>
                  <a:schemeClr val="bg1"/>
                </a:solidFill>
                <a:latin typeface="Berlin Sans FB Demi" panose="020E0802020502020306" pitchFamily="34" charset="0"/>
              </a:rPr>
              <a:t>narusenia</a:t>
            </a:r>
            <a:r>
              <a:rPr lang="sk-SK" sz="3600" b="1" baseline="30000" dirty="0">
                <a:solidFill>
                  <a:schemeClr val="bg1"/>
                </a:solidFill>
                <a:latin typeface="Berlin Sans FB Demi" panose="020E0802020502020306" pitchFamily="34" charset="0"/>
              </a:rPr>
              <a:t> </a:t>
            </a:r>
            <a:r>
              <a:rPr lang="sk-SK" sz="3600" b="1" baseline="30000" dirty="0" err="1">
                <a:solidFill>
                  <a:schemeClr val="bg1"/>
                </a:solidFill>
                <a:latin typeface="Berlin Sans FB Demi" panose="020E0802020502020306" pitchFamily="34" charset="0"/>
              </a:rPr>
              <a:t>chemikaliami</a:t>
            </a:r>
            <a:r>
              <a:rPr lang="sk-SK" sz="3600" b="1" baseline="30000" dirty="0">
                <a:solidFill>
                  <a:schemeClr val="bg1"/>
                </a:solidFill>
                <a:latin typeface="Berlin Sans FB Demi" panose="020E0802020502020306" pitchFamily="34" charset="0"/>
              </a:rPr>
              <a:t> a  </a:t>
            </a:r>
            <a:r>
              <a:rPr lang="sk-SK" sz="3600" b="1" baseline="30000" dirty="0" err="1">
                <a:solidFill>
                  <a:schemeClr val="bg1"/>
                </a:solidFill>
                <a:latin typeface="Berlin Sans FB Demi" panose="020E0802020502020306" pitchFamily="34" charset="0"/>
              </a:rPr>
              <a:t>narusenia</a:t>
            </a:r>
            <a:r>
              <a:rPr lang="sk-SK" sz="3600" b="1" baseline="30000" dirty="0">
                <a:solidFill>
                  <a:schemeClr val="bg1"/>
                </a:solidFill>
                <a:latin typeface="Berlin Sans FB Demi" panose="020E0802020502020306" pitchFamily="34" charset="0"/>
              </a:rPr>
              <a:t> </a:t>
            </a:r>
            <a:r>
              <a:rPr lang="sk-SK" sz="3600" b="1" baseline="30000" dirty="0" err="1">
                <a:solidFill>
                  <a:schemeClr val="bg1"/>
                </a:solidFill>
                <a:latin typeface="Berlin Sans FB Demi" panose="020E0802020502020306" pitchFamily="34" charset="0"/>
              </a:rPr>
              <a:t>ropovodmy</a:t>
            </a:r>
            <a:r>
              <a:rPr lang="sk-SK" sz="3600" b="1" baseline="30000" dirty="0">
                <a:solidFill>
                  <a:schemeClr val="bg1"/>
                </a:solidFill>
                <a:latin typeface="Berlin Sans FB Demi" panose="020E0802020502020306" pitchFamily="34" charset="0"/>
              </a:rPr>
              <a:t> a </a:t>
            </a:r>
          </a:p>
        </p:txBody>
      </p:sp>
      <p:sp>
        <p:nvSpPr>
          <p:cNvPr id="16" name="Obdĺžnik: zaoblené rohy 15">
            <a:extLst>
              <a:ext uri="{FF2B5EF4-FFF2-40B4-BE49-F238E27FC236}">
                <a16:creationId xmlns:a16="http://schemas.microsoft.com/office/drawing/2014/main" id="{848B0883-B281-1642-159D-9C1089B45276}"/>
              </a:ext>
            </a:extLst>
          </p:cNvPr>
          <p:cNvSpPr/>
          <p:nvPr/>
        </p:nvSpPr>
        <p:spPr>
          <a:xfrm>
            <a:off x="12691641" y="683134"/>
            <a:ext cx="2546430" cy="127275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200" dirty="0">
                <a:solidFill>
                  <a:schemeClr val="bg1"/>
                </a:solidFill>
              </a:rPr>
              <a:t>Aer</a:t>
            </a:r>
            <a:endParaRPr lang="sk-SK" dirty="0">
              <a:solidFill>
                <a:schemeClr val="bg1"/>
              </a:solidFill>
            </a:endParaRPr>
          </a:p>
        </p:txBody>
      </p:sp>
      <p:sp>
        <p:nvSpPr>
          <p:cNvPr id="17" name="Obdĺžnik: zaoblené rohy 16">
            <a:extLst>
              <a:ext uri="{FF2B5EF4-FFF2-40B4-BE49-F238E27FC236}">
                <a16:creationId xmlns:a16="http://schemas.microsoft.com/office/drawing/2014/main" id="{78E31E3C-42D3-CA33-A008-A35806F71E29}"/>
              </a:ext>
            </a:extLst>
          </p:cNvPr>
          <p:cNvSpPr/>
          <p:nvPr/>
        </p:nvSpPr>
        <p:spPr>
          <a:xfrm>
            <a:off x="7141580" y="7058802"/>
            <a:ext cx="4780345" cy="330271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Air is a mixture of </a:t>
            </a:r>
            <a:r>
              <a:rPr lang="en-US" sz="3200" b="1" dirty="0" err="1"/>
              <a:t>colourless</a:t>
            </a:r>
            <a:r>
              <a:rPr lang="en-US" sz="3200" b="1" dirty="0"/>
              <a:t> and </a:t>
            </a:r>
            <a:r>
              <a:rPr lang="en-US" sz="3200" b="1" dirty="0" err="1"/>
              <a:t>odourless</a:t>
            </a:r>
            <a:r>
              <a:rPr lang="en-US" sz="3200" b="1" dirty="0"/>
              <a:t> gases. The Earth is surrounded by a layer of air about 100 kilometers high</a:t>
            </a:r>
            <a:r>
              <a:rPr lang="sk-SK" sz="3200" b="1" dirty="0"/>
              <a:t>.</a:t>
            </a:r>
          </a:p>
          <a:p>
            <a:pPr algn="ctr"/>
            <a:r>
              <a:rPr lang="sk-SK" dirty="0"/>
              <a:t>1</a:t>
            </a:r>
          </a:p>
        </p:txBody>
      </p:sp>
      <p:pic>
        <p:nvPicPr>
          <p:cNvPr id="19" name="Zástupný objekt pre obrázok 5">
            <a:extLst>
              <a:ext uri="{FF2B5EF4-FFF2-40B4-BE49-F238E27FC236}">
                <a16:creationId xmlns:a16="http://schemas.microsoft.com/office/drawing/2014/main" id="{596C1F48-5B86-0DE8-591D-B2BAE91C324C}"/>
              </a:ext>
            </a:extLst>
          </p:cNvPr>
          <p:cNvPicPr>
            <a:picLocks noChangeAspect="1"/>
          </p:cNvPicPr>
          <p:nvPr/>
        </p:nvPicPr>
        <p:blipFill>
          <a:blip r:embed="rId3"/>
          <a:srcRect t="13312" b="13312"/>
          <a:stretch>
            <a:fillRect/>
          </a:stretch>
        </p:blipFill>
        <p:spPr>
          <a:xfrm>
            <a:off x="0" y="0"/>
            <a:ext cx="12316744" cy="6858000"/>
          </a:xfrm>
          <a:prstGeom prst="rect">
            <a:avLst/>
          </a:prstGeom>
        </p:spPr>
      </p:pic>
      <p:sp>
        <p:nvSpPr>
          <p:cNvPr id="22" name="Obdĺžnik: zaoblené rohy 21">
            <a:extLst>
              <a:ext uri="{FF2B5EF4-FFF2-40B4-BE49-F238E27FC236}">
                <a16:creationId xmlns:a16="http://schemas.microsoft.com/office/drawing/2014/main" id="{2D2A428D-1720-C9D6-AE54-59C280AF5ACF}"/>
              </a:ext>
            </a:extLst>
          </p:cNvPr>
          <p:cNvSpPr/>
          <p:nvPr/>
        </p:nvSpPr>
        <p:spPr>
          <a:xfrm>
            <a:off x="4884517" y="3075972"/>
            <a:ext cx="3715474" cy="706056"/>
          </a:xfrm>
          <a:prstGeom prst="roundRect">
            <a:avLst/>
          </a:prstGeom>
          <a:solidFill>
            <a:srgbClr val="4472C4">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1800" dirty="0">
                <a:solidFill>
                  <a:schemeClr val="tx2">
                    <a:lumMod val="10000"/>
                    <a:lumOff val="90000"/>
                  </a:schemeClr>
                </a:solidFill>
              </a:rPr>
              <a:t>DAKUJEME ZA POZORNOST</a:t>
            </a:r>
          </a:p>
          <a:p>
            <a:pPr algn="ctr"/>
            <a:endParaRPr lang="sk-SK" dirty="0">
              <a:solidFill>
                <a:schemeClr val="bg1"/>
              </a:solidFill>
            </a:endParaRPr>
          </a:p>
        </p:txBody>
      </p:sp>
    </p:spTree>
    <p:extLst>
      <p:ext uri="{BB962C8B-B14F-4D97-AF65-F5344CB8AC3E}">
        <p14:creationId xmlns:p14="http://schemas.microsoft.com/office/powerpoint/2010/main" val="1439417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495403FD-65BE-3554-C78F-9FF47906E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32" y="-43405"/>
            <a:ext cx="12315463" cy="6944809"/>
          </a:xfrm>
          <a:prstGeom prst="rect">
            <a:avLst/>
          </a:prstGeom>
        </p:spPr>
      </p:pic>
      <p:sp>
        <p:nvSpPr>
          <p:cNvPr id="3" name="Obdĺžnik: zaoblené rohy 2">
            <a:extLst>
              <a:ext uri="{FF2B5EF4-FFF2-40B4-BE49-F238E27FC236}">
                <a16:creationId xmlns:a16="http://schemas.microsoft.com/office/drawing/2014/main" id="{AD1C6DBB-4CE6-E0F9-0B9E-618133D72143}"/>
              </a:ext>
            </a:extLst>
          </p:cNvPr>
          <p:cNvSpPr/>
          <p:nvPr/>
        </p:nvSpPr>
        <p:spPr>
          <a:xfrm>
            <a:off x="305638" y="7042705"/>
            <a:ext cx="4028768" cy="3836886"/>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62501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5A3F7-6BA1-8A4D-3054-4CDBA5477C9D}"/>
            </a:ext>
          </a:extLst>
        </p:cNvPr>
        <p:cNvGrpSpPr/>
        <p:nvPr/>
      </p:nvGrpSpPr>
      <p:grpSpPr>
        <a:xfrm>
          <a:off x="0" y="0"/>
          <a:ext cx="0" cy="0"/>
          <a:chOff x="0" y="0"/>
          <a:chExt cx="0" cy="0"/>
        </a:xfrm>
      </p:grpSpPr>
      <p:sp>
        <p:nvSpPr>
          <p:cNvPr id="6" name="Obdĺžnik: zaoblené rohy 5">
            <a:extLst>
              <a:ext uri="{FF2B5EF4-FFF2-40B4-BE49-F238E27FC236}">
                <a16:creationId xmlns:a16="http://schemas.microsoft.com/office/drawing/2014/main" id="{D14F8B8C-8315-41FF-CCF3-B3EE6632CC37}"/>
              </a:ext>
            </a:extLst>
          </p:cNvPr>
          <p:cNvSpPr/>
          <p:nvPr/>
        </p:nvSpPr>
        <p:spPr>
          <a:xfrm>
            <a:off x="13406284" y="1553496"/>
            <a:ext cx="5850194" cy="132243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b="1" dirty="0"/>
              <a:t>Geografické a prírodné </a:t>
            </a:r>
            <a:r>
              <a:rPr lang="sk-SK" sz="2800" b="1" dirty="0" err="1"/>
              <a:t>prostredía</a:t>
            </a:r>
            <a:r>
              <a:rPr lang="sk-SK" sz="2800" b="1" dirty="0"/>
              <a:t> – </a:t>
            </a:r>
            <a:r>
              <a:rPr lang="ro-RO" sz="2800" b="1" dirty="0"/>
              <a:t>Geographical and natural environment</a:t>
            </a:r>
            <a:endParaRPr lang="sk-SK" sz="2800" dirty="0"/>
          </a:p>
        </p:txBody>
      </p:sp>
      <p:sp>
        <p:nvSpPr>
          <p:cNvPr id="7" name="Obdĺžnik: zaoblené rohy 6">
            <a:extLst>
              <a:ext uri="{FF2B5EF4-FFF2-40B4-BE49-F238E27FC236}">
                <a16:creationId xmlns:a16="http://schemas.microsoft.com/office/drawing/2014/main" id="{FD101B60-E6FA-7D3C-8BB9-D4F1B7F7F78F}"/>
              </a:ext>
            </a:extLst>
          </p:cNvPr>
          <p:cNvSpPr/>
          <p:nvPr/>
        </p:nvSpPr>
        <p:spPr>
          <a:xfrm>
            <a:off x="6629535" y="-1898030"/>
            <a:ext cx="4355690" cy="1536290"/>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1800" b="1" i="1" dirty="0">
                <a:solidFill>
                  <a:schemeClr val="accent4">
                    <a:lumMod val="60000"/>
                    <a:lumOff val="40000"/>
                  </a:schemeClr>
                </a:solidFill>
              </a:rPr>
              <a:t>Urobili:RADO KMETO, DARIUS CONEARIC, ANDREEA POLACEC, MATEI – RAREȘ FAUR, DAMIAN SEDLACEK, KAROLINA KESSNEROVA</a:t>
            </a:r>
            <a:endParaRPr lang="sk-SK" sz="1800" b="1" i="1" dirty="0">
              <a:solidFill>
                <a:schemeClr val="accent4">
                  <a:lumMod val="60000"/>
                  <a:lumOff val="40000"/>
                </a:schemeClr>
              </a:solidFill>
            </a:endParaRPr>
          </a:p>
          <a:p>
            <a:pPr algn="ctr"/>
            <a:endParaRPr lang="sk-SK" dirty="0"/>
          </a:p>
        </p:txBody>
      </p:sp>
      <p:pic>
        <p:nvPicPr>
          <p:cNvPr id="2" name="Picture 2" descr="Vršatské bradlá na slovenské straně Bílých Karpat - Galerie: Bílé Karpaty">
            <a:extLst>
              <a:ext uri="{FF2B5EF4-FFF2-40B4-BE49-F238E27FC236}">
                <a16:creationId xmlns:a16="http://schemas.microsoft.com/office/drawing/2014/main" id="{F0FDE1CE-47CB-D833-C2A4-6A1FE1976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6523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ok 10">
            <a:extLst>
              <a:ext uri="{FF2B5EF4-FFF2-40B4-BE49-F238E27FC236}">
                <a16:creationId xmlns:a16="http://schemas.microsoft.com/office/drawing/2014/main" id="{204F7417-E368-6DBD-A918-1B3BA7A95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3" y="42705"/>
            <a:ext cx="12192000" cy="6858000"/>
          </a:xfrm>
          <a:prstGeom prst="rect">
            <a:avLst/>
          </a:prstGeom>
        </p:spPr>
      </p:pic>
      <p:sp>
        <p:nvSpPr>
          <p:cNvPr id="12" name="Obdĺžnik: zaoblené rohy 11">
            <a:extLst>
              <a:ext uri="{FF2B5EF4-FFF2-40B4-BE49-F238E27FC236}">
                <a16:creationId xmlns:a16="http://schemas.microsoft.com/office/drawing/2014/main" id="{3E7ED396-E624-11F6-20A4-FC3B5682012A}"/>
              </a:ext>
            </a:extLst>
          </p:cNvPr>
          <p:cNvSpPr/>
          <p:nvPr/>
        </p:nvSpPr>
        <p:spPr>
          <a:xfrm>
            <a:off x="-8917912" y="499620"/>
            <a:ext cx="5643824" cy="132638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a:solidFill>
                  <a:schemeClr val="bg1"/>
                </a:solidFill>
              </a:rPr>
              <a:t>Čo to znamená ? </a:t>
            </a:r>
          </a:p>
        </p:txBody>
      </p:sp>
      <p:sp>
        <p:nvSpPr>
          <p:cNvPr id="13" name="Obdĺžnik: zaoblené rohy 12">
            <a:extLst>
              <a:ext uri="{FF2B5EF4-FFF2-40B4-BE49-F238E27FC236}">
                <a16:creationId xmlns:a16="http://schemas.microsoft.com/office/drawing/2014/main" id="{19F0698E-21FC-CA47-2D34-4D4473B8EFC8}"/>
              </a:ext>
            </a:extLst>
          </p:cNvPr>
          <p:cNvSpPr/>
          <p:nvPr/>
        </p:nvSpPr>
        <p:spPr>
          <a:xfrm>
            <a:off x="301451" y="2439238"/>
            <a:ext cx="5794550" cy="4252964"/>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sz="3600" b="1" i="0">
                <a:solidFill>
                  <a:schemeClr val="bg1"/>
                </a:solidFill>
                <a:effectLst/>
                <a:latin typeface="Roboto" panose="020F0502020204030204" pitchFamily="2" charset="0"/>
              </a:rPr>
              <a:t>Je to veda, ktorá študuje priestorové rozloženie javov na Zemi (presnejšie časť Zeme nazývaná "krajinná sféra"), ich vzájomnú interakciu a vývoj v čase. </a:t>
            </a:r>
            <a:endParaRPr lang="sk-SK" sz="2800" b="1" dirty="0">
              <a:solidFill>
                <a:schemeClr val="bg1"/>
              </a:solidFill>
            </a:endParaRPr>
          </a:p>
        </p:txBody>
      </p:sp>
      <p:pic>
        <p:nvPicPr>
          <p:cNvPr id="14" name="Picture 2" descr="Carpathian Network of Protected Areas | Map, Carpathian mountains, Geology">
            <a:extLst>
              <a:ext uri="{FF2B5EF4-FFF2-40B4-BE49-F238E27FC236}">
                <a16:creationId xmlns:a16="http://schemas.microsoft.com/office/drawing/2014/main" id="{4EEB6FC6-9553-6719-AC55-781044701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341" y="7531240"/>
            <a:ext cx="7536873" cy="4379360"/>
          </a:xfrm>
          <a:prstGeom prst="rect">
            <a:avLst/>
          </a:prstGeom>
          <a:noFill/>
          <a:extLst>
            <a:ext uri="{909E8E84-426E-40DD-AFC4-6F175D3DCCD1}">
              <a14:hiddenFill xmlns:a14="http://schemas.microsoft.com/office/drawing/2010/main">
                <a:solidFill>
                  <a:srgbClr val="FFFFFF"/>
                </a:solidFill>
              </a14:hiddenFill>
            </a:ext>
          </a:extLst>
        </p:spPr>
      </p:pic>
      <p:sp>
        <p:nvSpPr>
          <p:cNvPr id="16" name="Obdĺžnik: zaoblené rohy 15">
            <a:extLst>
              <a:ext uri="{FF2B5EF4-FFF2-40B4-BE49-F238E27FC236}">
                <a16:creationId xmlns:a16="http://schemas.microsoft.com/office/drawing/2014/main" id="{BA30FABC-7D36-BD6F-C73C-5C3ED0959429}"/>
              </a:ext>
            </a:extLst>
          </p:cNvPr>
          <p:cNvSpPr/>
          <p:nvPr/>
        </p:nvSpPr>
        <p:spPr>
          <a:xfrm>
            <a:off x="6548176" y="673240"/>
            <a:ext cx="5191648" cy="132638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err="1">
                <a:solidFill>
                  <a:schemeClr val="bg1"/>
                </a:solidFill>
              </a:rPr>
              <a:t>What</a:t>
            </a:r>
            <a:r>
              <a:rPr lang="sk-SK" sz="3200" dirty="0">
                <a:solidFill>
                  <a:schemeClr val="bg1"/>
                </a:solidFill>
              </a:rPr>
              <a:t> </a:t>
            </a:r>
            <a:r>
              <a:rPr lang="sk-SK" sz="3200" dirty="0" err="1">
                <a:solidFill>
                  <a:schemeClr val="bg1"/>
                </a:solidFill>
              </a:rPr>
              <a:t>does</a:t>
            </a:r>
            <a:r>
              <a:rPr lang="sk-SK" sz="3200" dirty="0">
                <a:solidFill>
                  <a:schemeClr val="bg1"/>
                </a:solidFill>
              </a:rPr>
              <a:t> </a:t>
            </a:r>
            <a:r>
              <a:rPr lang="sk-SK" sz="3200" dirty="0" err="1">
                <a:solidFill>
                  <a:schemeClr val="bg1"/>
                </a:solidFill>
              </a:rPr>
              <a:t>it</a:t>
            </a:r>
            <a:r>
              <a:rPr lang="sk-SK" sz="3200" dirty="0">
                <a:solidFill>
                  <a:schemeClr val="bg1"/>
                </a:solidFill>
              </a:rPr>
              <a:t> </a:t>
            </a:r>
            <a:r>
              <a:rPr lang="sk-SK" sz="3200" dirty="0" err="1">
                <a:solidFill>
                  <a:schemeClr val="bg1"/>
                </a:solidFill>
              </a:rPr>
              <a:t>mean</a:t>
            </a:r>
            <a:r>
              <a:rPr lang="sk-SK" sz="3200" dirty="0">
                <a:solidFill>
                  <a:schemeClr val="bg1"/>
                </a:solidFill>
              </a:rPr>
              <a:t>?</a:t>
            </a:r>
          </a:p>
        </p:txBody>
      </p:sp>
      <p:sp>
        <p:nvSpPr>
          <p:cNvPr id="17" name="Obdĺžnik: zaoblené rohy 16">
            <a:extLst>
              <a:ext uri="{FF2B5EF4-FFF2-40B4-BE49-F238E27FC236}">
                <a16:creationId xmlns:a16="http://schemas.microsoft.com/office/drawing/2014/main" id="{2A33CE79-3D6C-F8C5-C9BD-35ADAC56B6FF}"/>
              </a:ext>
            </a:extLst>
          </p:cNvPr>
          <p:cNvSpPr/>
          <p:nvPr/>
        </p:nvSpPr>
        <p:spPr>
          <a:xfrm>
            <a:off x="6322088" y="2439236"/>
            <a:ext cx="5643824" cy="425296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t>It is a science that studies the spatial distribution of phenomena on Earth (more precisely, parts of Earth known as the "land sphere"), their mutual interactions, and their development over time.</a:t>
            </a:r>
            <a:endParaRPr lang="sk-SK" sz="3200" b="1" dirty="0">
              <a:solidFill>
                <a:schemeClr val="bg1"/>
              </a:solidFill>
            </a:endParaRPr>
          </a:p>
        </p:txBody>
      </p:sp>
      <p:sp>
        <p:nvSpPr>
          <p:cNvPr id="18" name="Obdĺžnik: zaoblené rohy 17">
            <a:extLst>
              <a:ext uri="{FF2B5EF4-FFF2-40B4-BE49-F238E27FC236}">
                <a16:creationId xmlns:a16="http://schemas.microsoft.com/office/drawing/2014/main" id="{E03E6AF5-0D37-0185-FFFE-240A2D1AC170}"/>
              </a:ext>
            </a:extLst>
          </p:cNvPr>
          <p:cNvSpPr/>
          <p:nvPr/>
        </p:nvSpPr>
        <p:spPr>
          <a:xfrm>
            <a:off x="301451" y="673240"/>
            <a:ext cx="5643824" cy="132638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a:solidFill>
                  <a:schemeClr val="bg1"/>
                </a:solidFill>
              </a:rPr>
              <a:t>Čo to znamená ? </a:t>
            </a:r>
          </a:p>
        </p:txBody>
      </p:sp>
    </p:spTree>
    <p:extLst>
      <p:ext uri="{BB962C8B-B14F-4D97-AF65-F5344CB8AC3E}">
        <p14:creationId xmlns:p14="http://schemas.microsoft.com/office/powerpoint/2010/main" val="2516205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Carpathian Network of Protected Areas | Map, Carpathian mountains, Geology">
            <a:extLst>
              <a:ext uri="{FF2B5EF4-FFF2-40B4-BE49-F238E27FC236}">
                <a16:creationId xmlns:a16="http://schemas.microsoft.com/office/drawing/2014/main" id="{7A49CB1B-8829-08FF-040C-D5E389F9B1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3036" y="1925119"/>
            <a:ext cx="7536873" cy="4379360"/>
          </a:xfrm>
          <a:prstGeom prst="rect">
            <a:avLst/>
          </a:prstGeom>
          <a:noFill/>
          <a:extLst>
            <a:ext uri="{909E8E84-426E-40DD-AFC4-6F175D3DCCD1}">
              <a14:hiddenFill xmlns:a14="http://schemas.microsoft.com/office/drawing/2010/main">
                <a:solidFill>
                  <a:srgbClr val="FFFFFF"/>
                </a:solidFill>
              </a14:hiddenFill>
            </a:ext>
          </a:extLst>
        </p:spPr>
      </p:pic>
      <p:sp>
        <p:nvSpPr>
          <p:cNvPr id="7" name="Obdĺžnik: zaoblené rohy 6">
            <a:extLst>
              <a:ext uri="{FF2B5EF4-FFF2-40B4-BE49-F238E27FC236}">
                <a16:creationId xmlns:a16="http://schemas.microsoft.com/office/drawing/2014/main" id="{A81A7B2B-0690-921F-12A6-C83C32A8E08D}"/>
              </a:ext>
            </a:extLst>
          </p:cNvPr>
          <p:cNvSpPr/>
          <p:nvPr/>
        </p:nvSpPr>
        <p:spPr>
          <a:xfrm>
            <a:off x="1758065" y="218209"/>
            <a:ext cx="8032173" cy="13895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sz="2800" b="1" dirty="0">
                <a:solidFill>
                  <a:schemeClr val="bg1"/>
                </a:solidFill>
              </a:rPr>
              <a:t>Mapa Karpatoch, ktoré sa nachádzajú v Rumunsku, Slovensku, Maďarsku... – </a:t>
            </a:r>
            <a:r>
              <a:rPr lang="sk-SK" sz="2800" b="1" dirty="0" err="1">
                <a:solidFill>
                  <a:schemeClr val="bg1"/>
                </a:solidFill>
              </a:rPr>
              <a:t>The</a:t>
            </a:r>
            <a:r>
              <a:rPr lang="sk-SK" sz="2800" b="1" dirty="0">
                <a:solidFill>
                  <a:schemeClr val="bg1"/>
                </a:solidFill>
              </a:rPr>
              <a:t> </a:t>
            </a:r>
            <a:r>
              <a:rPr lang="sk-SK" sz="2800" b="1" dirty="0" err="1">
                <a:solidFill>
                  <a:schemeClr val="bg1"/>
                </a:solidFill>
              </a:rPr>
              <a:t>Carpatic</a:t>
            </a:r>
            <a:r>
              <a:rPr lang="sk-SK" sz="2800" b="1" dirty="0">
                <a:solidFill>
                  <a:schemeClr val="bg1"/>
                </a:solidFill>
              </a:rPr>
              <a:t> </a:t>
            </a:r>
            <a:r>
              <a:rPr lang="sk-SK" sz="2800" b="1" dirty="0" err="1">
                <a:solidFill>
                  <a:schemeClr val="bg1"/>
                </a:solidFill>
              </a:rPr>
              <a:t>map</a:t>
            </a:r>
            <a:r>
              <a:rPr lang="sk-SK" sz="2800" b="1" dirty="0">
                <a:solidFill>
                  <a:schemeClr val="bg1"/>
                </a:solidFill>
              </a:rPr>
              <a:t> </a:t>
            </a:r>
            <a:r>
              <a:rPr lang="sk-SK" sz="2800" b="1" dirty="0" err="1">
                <a:solidFill>
                  <a:schemeClr val="bg1"/>
                </a:solidFill>
              </a:rPr>
              <a:t>which</a:t>
            </a:r>
            <a:r>
              <a:rPr lang="sk-SK" sz="2800" b="1" dirty="0">
                <a:solidFill>
                  <a:schemeClr val="bg1"/>
                </a:solidFill>
              </a:rPr>
              <a:t> </a:t>
            </a:r>
            <a:r>
              <a:rPr lang="sk-SK" sz="2800" b="1" dirty="0" err="1">
                <a:solidFill>
                  <a:schemeClr val="bg1"/>
                </a:solidFill>
              </a:rPr>
              <a:t>is</a:t>
            </a:r>
            <a:r>
              <a:rPr lang="sk-SK" sz="2800" b="1" dirty="0">
                <a:solidFill>
                  <a:schemeClr val="bg1"/>
                </a:solidFill>
              </a:rPr>
              <a:t> </a:t>
            </a:r>
            <a:r>
              <a:rPr lang="sk-SK" sz="2800" b="1" dirty="0" err="1">
                <a:solidFill>
                  <a:schemeClr val="bg1"/>
                </a:solidFill>
              </a:rPr>
              <a:t>in:Romania,Slovakia</a:t>
            </a:r>
            <a:r>
              <a:rPr lang="sk-SK" sz="2800" b="1" dirty="0">
                <a:solidFill>
                  <a:schemeClr val="bg1"/>
                </a:solidFill>
              </a:rPr>
              <a:t>, </a:t>
            </a:r>
            <a:r>
              <a:rPr lang="sk-SK" sz="2800" b="1" dirty="0" err="1">
                <a:solidFill>
                  <a:schemeClr val="bg1"/>
                </a:solidFill>
              </a:rPr>
              <a:t>Hungary</a:t>
            </a:r>
            <a:r>
              <a:rPr lang="sk-SK" sz="2800" b="1" dirty="0">
                <a:solidFill>
                  <a:schemeClr val="bg1"/>
                </a:solidFill>
              </a:rPr>
              <a:t>...</a:t>
            </a:r>
            <a:endParaRPr lang="sk-SK" sz="2800" dirty="0">
              <a:solidFill>
                <a:schemeClr val="bg1"/>
              </a:solidFill>
            </a:endParaRPr>
          </a:p>
        </p:txBody>
      </p:sp>
      <p:pic>
        <p:nvPicPr>
          <p:cNvPr id="8" name="Obrázok 7">
            <a:extLst>
              <a:ext uri="{FF2B5EF4-FFF2-40B4-BE49-F238E27FC236}">
                <a16:creationId xmlns:a16="http://schemas.microsoft.com/office/drawing/2014/main" id="{676326E7-C001-3F12-01EA-E7F14084B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3409"/>
            <a:ext cx="12192000" cy="6858000"/>
          </a:xfrm>
          <a:prstGeom prst="rect">
            <a:avLst/>
          </a:prstGeom>
        </p:spPr>
      </p:pic>
      <p:sp>
        <p:nvSpPr>
          <p:cNvPr id="9" name="Obdĺžnik: zaoblené rohy 8">
            <a:extLst>
              <a:ext uri="{FF2B5EF4-FFF2-40B4-BE49-F238E27FC236}">
                <a16:creationId xmlns:a16="http://schemas.microsoft.com/office/drawing/2014/main" id="{60050511-81AA-B852-9572-06C388F5853E}"/>
              </a:ext>
            </a:extLst>
          </p:cNvPr>
          <p:cNvSpPr/>
          <p:nvPr/>
        </p:nvSpPr>
        <p:spPr>
          <a:xfrm>
            <a:off x="305039" y="7946419"/>
            <a:ext cx="9324870" cy="383093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k-SK" sz="4000" b="0" i="0" dirty="0">
                <a:solidFill>
                  <a:srgbClr val="111111"/>
                </a:solidFill>
                <a:effectLst/>
                <a:latin typeface="Roboto" panose="020F0502020204030204" pitchFamily="2" charset="0"/>
              </a:rPr>
              <a:t> </a:t>
            </a:r>
            <a:r>
              <a:rPr lang="sk-SK" sz="4000" b="1" i="0" dirty="0">
                <a:solidFill>
                  <a:schemeClr val="bg1"/>
                </a:solidFill>
                <a:effectLst/>
                <a:latin typeface="Roboto" panose="020F0502020204030204" pitchFamily="2" charset="0"/>
              </a:rPr>
              <a:t>Je </a:t>
            </a:r>
            <a:r>
              <a:rPr lang="sk-SK" sz="3200" b="1" i="0" dirty="0">
                <a:solidFill>
                  <a:schemeClr val="bg1"/>
                </a:solidFill>
                <a:effectLst/>
                <a:latin typeface="Roboto" panose="020F0502020204030204" pitchFamily="2" charset="0"/>
              </a:rPr>
              <a:t>veda </a:t>
            </a:r>
            <a:r>
              <a:rPr lang="sk-SK" sz="3200" b="1" i="0" dirty="0" err="1">
                <a:solidFill>
                  <a:schemeClr val="bg1"/>
                </a:solidFill>
                <a:effectLst/>
                <a:latin typeface="Roboto" panose="020F0502020204030204" pitchFamily="2" charset="0"/>
              </a:rPr>
              <a:t>ktora</a:t>
            </a:r>
            <a:r>
              <a:rPr lang="sk-SK" sz="3200" b="1" i="0" dirty="0">
                <a:solidFill>
                  <a:schemeClr val="bg1"/>
                </a:solidFill>
                <a:effectLst/>
                <a:latin typeface="Roboto" panose="020F0502020204030204" pitchFamily="2" charset="0"/>
              </a:rPr>
              <a:t> študuje priestorové </a:t>
            </a:r>
            <a:r>
              <a:rPr lang="sk-SK" sz="3200" b="1" i="0" dirty="0" err="1">
                <a:solidFill>
                  <a:schemeClr val="bg1"/>
                </a:solidFill>
                <a:effectLst/>
                <a:latin typeface="Roboto" panose="020F0502020204030204" pitchFamily="2" charset="0"/>
              </a:rPr>
              <a:t>rozšíreníe</a:t>
            </a:r>
            <a:r>
              <a:rPr lang="sk-SK" sz="3200" b="1" i="0" dirty="0">
                <a:solidFill>
                  <a:schemeClr val="bg1"/>
                </a:solidFill>
                <a:effectLst/>
                <a:latin typeface="Roboto" panose="020F0502020204030204" pitchFamily="2" charset="0"/>
              </a:rPr>
              <a:t> </a:t>
            </a:r>
            <a:r>
              <a:rPr lang="sk-SK" sz="3200" b="1" i="0" dirty="0" err="1">
                <a:solidFill>
                  <a:schemeClr val="bg1"/>
                </a:solidFill>
                <a:effectLst/>
                <a:latin typeface="Roboto" panose="020F0502020204030204" pitchFamily="2" charset="0"/>
              </a:rPr>
              <a:t>jevů</a:t>
            </a:r>
            <a:r>
              <a:rPr lang="sk-SK" sz="3200" b="1" i="0" dirty="0">
                <a:solidFill>
                  <a:schemeClr val="bg1"/>
                </a:solidFill>
                <a:effectLst/>
                <a:latin typeface="Roboto" panose="020F0502020204030204" pitchFamily="2" charset="0"/>
              </a:rPr>
              <a:t> na Zemi (</a:t>
            </a:r>
            <a:r>
              <a:rPr lang="sk-SK" sz="3200" b="1" i="0" dirty="0" err="1">
                <a:solidFill>
                  <a:schemeClr val="bg1"/>
                </a:solidFill>
                <a:effectLst/>
                <a:latin typeface="Roboto" panose="020F0502020204030204" pitchFamily="2" charset="0"/>
              </a:rPr>
              <a:t>přesněji</a:t>
            </a:r>
            <a:r>
              <a:rPr lang="sk-SK" sz="3200" b="1" i="0" dirty="0">
                <a:solidFill>
                  <a:schemeClr val="bg1"/>
                </a:solidFill>
                <a:effectLst/>
                <a:latin typeface="Roboto" panose="020F0502020204030204" pitchFamily="2" charset="0"/>
              </a:rPr>
              <a:t> </a:t>
            </a:r>
            <a:r>
              <a:rPr lang="sk-SK" sz="3200" b="1" i="0" dirty="0" err="1">
                <a:solidFill>
                  <a:schemeClr val="bg1"/>
                </a:solidFill>
                <a:effectLst/>
                <a:latin typeface="Roboto" panose="020F0502020204030204" pitchFamily="2" charset="0"/>
              </a:rPr>
              <a:t>části</a:t>
            </a:r>
            <a:r>
              <a:rPr lang="sk-SK" sz="3200" b="1" i="0" dirty="0">
                <a:solidFill>
                  <a:schemeClr val="bg1"/>
                </a:solidFill>
                <a:effectLst/>
                <a:latin typeface="Roboto" panose="020F0502020204030204" pitchFamily="2" charset="0"/>
              </a:rPr>
              <a:t> </a:t>
            </a:r>
            <a:r>
              <a:rPr lang="sk-SK" sz="3200" b="1" i="0" dirty="0" err="1">
                <a:solidFill>
                  <a:schemeClr val="bg1"/>
                </a:solidFill>
                <a:effectLst/>
                <a:latin typeface="Roboto" panose="020F0502020204030204" pitchFamily="2" charset="0"/>
              </a:rPr>
              <a:t>Země</a:t>
            </a:r>
            <a:r>
              <a:rPr lang="sk-SK" sz="3200" b="1" i="0" dirty="0">
                <a:solidFill>
                  <a:schemeClr val="bg1"/>
                </a:solidFill>
                <a:effectLst/>
                <a:latin typeface="Roboto" panose="020F0502020204030204" pitchFamily="2" charset="0"/>
              </a:rPr>
              <a:t>, nazývané „krajinná sféra“), </a:t>
            </a:r>
            <a:r>
              <a:rPr lang="sk-SK" sz="3200" b="1" i="0" dirty="0" err="1">
                <a:solidFill>
                  <a:schemeClr val="bg1"/>
                </a:solidFill>
                <a:effectLst/>
                <a:latin typeface="Roboto" panose="020F0502020204030204" pitchFamily="2" charset="0"/>
              </a:rPr>
              <a:t>jejich</a:t>
            </a:r>
            <a:r>
              <a:rPr lang="sk-SK" sz="3200" b="1" i="0" dirty="0">
                <a:solidFill>
                  <a:schemeClr val="bg1"/>
                </a:solidFill>
                <a:effectLst/>
                <a:latin typeface="Roboto" panose="020F0502020204030204" pitchFamily="2" charset="0"/>
              </a:rPr>
              <a:t> </a:t>
            </a:r>
            <a:r>
              <a:rPr lang="sk-SK" sz="3200" b="1" i="0" dirty="0" err="1">
                <a:solidFill>
                  <a:schemeClr val="bg1"/>
                </a:solidFill>
                <a:effectLst/>
                <a:latin typeface="Roboto" panose="020F0502020204030204" pitchFamily="2" charset="0"/>
              </a:rPr>
              <a:t>vzájemnou</a:t>
            </a:r>
            <a:r>
              <a:rPr lang="sk-SK" sz="3200" b="1" i="0" dirty="0">
                <a:solidFill>
                  <a:schemeClr val="bg1"/>
                </a:solidFill>
                <a:effectLst/>
                <a:latin typeface="Roboto" panose="020F0502020204030204" pitchFamily="2" charset="0"/>
              </a:rPr>
              <a:t> </a:t>
            </a:r>
            <a:r>
              <a:rPr lang="sk-SK" sz="3200" b="1" i="0" dirty="0" err="1">
                <a:solidFill>
                  <a:schemeClr val="bg1"/>
                </a:solidFill>
                <a:effectLst/>
                <a:latin typeface="Roboto" panose="020F0502020204030204" pitchFamily="2" charset="0"/>
              </a:rPr>
              <a:t>interakci</a:t>
            </a:r>
            <a:r>
              <a:rPr lang="sk-SK" sz="3200" b="1" i="0" dirty="0">
                <a:solidFill>
                  <a:schemeClr val="bg1"/>
                </a:solidFill>
                <a:effectLst/>
                <a:latin typeface="Roboto" panose="020F0502020204030204" pitchFamily="2" charset="0"/>
              </a:rPr>
              <a:t> a vývoj v čase. - </a:t>
            </a:r>
            <a:endParaRPr lang="sk-SK" sz="3200" b="1" dirty="0">
              <a:solidFill>
                <a:schemeClr val="bg1"/>
              </a:solidFill>
            </a:endParaRPr>
          </a:p>
        </p:txBody>
      </p:sp>
      <p:sp>
        <p:nvSpPr>
          <p:cNvPr id="11" name="Obdĺžnik: zaoblené rohy 10">
            <a:extLst>
              <a:ext uri="{FF2B5EF4-FFF2-40B4-BE49-F238E27FC236}">
                <a16:creationId xmlns:a16="http://schemas.microsoft.com/office/drawing/2014/main" id="{F4827FF2-9143-E802-4A5E-D2D86F4F2DA6}"/>
              </a:ext>
            </a:extLst>
          </p:cNvPr>
          <p:cNvSpPr/>
          <p:nvPr/>
        </p:nvSpPr>
        <p:spPr>
          <a:xfrm>
            <a:off x="576867" y="7134953"/>
            <a:ext cx="5643824" cy="132638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a:solidFill>
                  <a:schemeClr val="bg1"/>
                </a:solidFill>
              </a:rPr>
              <a:t>Čo to znamená ? – </a:t>
            </a:r>
            <a:r>
              <a:rPr lang="sk-SK" sz="3200" dirty="0" err="1">
                <a:solidFill>
                  <a:schemeClr val="bg1"/>
                </a:solidFill>
              </a:rPr>
              <a:t>What</a:t>
            </a:r>
            <a:r>
              <a:rPr lang="sk-SK" sz="3200" dirty="0">
                <a:solidFill>
                  <a:schemeClr val="bg1"/>
                </a:solidFill>
              </a:rPr>
              <a:t> </a:t>
            </a:r>
            <a:r>
              <a:rPr lang="sk-SK" sz="3200" dirty="0" err="1">
                <a:solidFill>
                  <a:schemeClr val="bg1"/>
                </a:solidFill>
              </a:rPr>
              <a:t>does</a:t>
            </a:r>
            <a:r>
              <a:rPr lang="sk-SK" sz="3200" dirty="0">
                <a:solidFill>
                  <a:schemeClr val="bg1"/>
                </a:solidFill>
              </a:rPr>
              <a:t> </a:t>
            </a:r>
            <a:r>
              <a:rPr lang="sk-SK" sz="3200" dirty="0" err="1">
                <a:solidFill>
                  <a:schemeClr val="bg1"/>
                </a:solidFill>
              </a:rPr>
              <a:t>it</a:t>
            </a:r>
            <a:r>
              <a:rPr lang="sk-SK" sz="3200" dirty="0">
                <a:solidFill>
                  <a:schemeClr val="bg1"/>
                </a:solidFill>
              </a:rPr>
              <a:t> </a:t>
            </a:r>
            <a:r>
              <a:rPr lang="sk-SK" sz="3200" dirty="0" err="1">
                <a:solidFill>
                  <a:schemeClr val="bg1"/>
                </a:solidFill>
              </a:rPr>
              <a:t>mean</a:t>
            </a:r>
            <a:r>
              <a:rPr lang="sk-SK" sz="3200" dirty="0">
                <a:solidFill>
                  <a:schemeClr val="bg1"/>
                </a:solidFill>
              </a:rPr>
              <a:t>?</a:t>
            </a:r>
          </a:p>
        </p:txBody>
      </p:sp>
      <p:pic>
        <p:nvPicPr>
          <p:cNvPr id="13" name="Obrázok 12">
            <a:extLst>
              <a:ext uri="{FF2B5EF4-FFF2-40B4-BE49-F238E27FC236}">
                <a16:creationId xmlns:a16="http://schemas.microsoft.com/office/drawing/2014/main" id="{72322B0C-3341-2620-822B-8EF8C6D2A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205492"/>
            <a:ext cx="12192000" cy="6858000"/>
          </a:xfrm>
          <a:prstGeom prst="rect">
            <a:avLst/>
          </a:prstGeom>
        </p:spPr>
      </p:pic>
      <p:sp>
        <p:nvSpPr>
          <p:cNvPr id="14" name="Obdĺžnik: zaoblené rohy 13">
            <a:extLst>
              <a:ext uri="{FF2B5EF4-FFF2-40B4-BE49-F238E27FC236}">
                <a16:creationId xmlns:a16="http://schemas.microsoft.com/office/drawing/2014/main" id="{7D26D32D-ED6F-8448-E98D-675F2B61F797}"/>
              </a:ext>
            </a:extLst>
          </p:cNvPr>
          <p:cNvSpPr/>
          <p:nvPr/>
        </p:nvSpPr>
        <p:spPr>
          <a:xfrm>
            <a:off x="802784" y="7338613"/>
            <a:ext cx="5191990" cy="2971800"/>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400" b="1" i="0" dirty="0">
                <a:solidFill>
                  <a:schemeClr val="bg1"/>
                </a:solidFill>
                <a:effectLst/>
                <a:latin typeface="Roboto" panose="02000000000000000000" pitchFamily="2" charset="0"/>
              </a:rPr>
              <a:t>Vonkajšie pásmo je tvorené z flyšových príkrovov, centrálne pásmo hlbinnými vyvreninami a vápencami, vnútorné povrchovými vyvreninami, pozostatky treťohorného vulkanizmu</a:t>
            </a:r>
            <a:endParaRPr lang="sk-SK" sz="2400" b="1" dirty="0">
              <a:solidFill>
                <a:schemeClr val="bg1"/>
              </a:solidFill>
            </a:endParaRPr>
          </a:p>
        </p:txBody>
      </p:sp>
      <p:sp>
        <p:nvSpPr>
          <p:cNvPr id="15" name="Obdĺžnik: zaoblené rohy 14">
            <a:extLst>
              <a:ext uri="{FF2B5EF4-FFF2-40B4-BE49-F238E27FC236}">
                <a16:creationId xmlns:a16="http://schemas.microsoft.com/office/drawing/2014/main" id="{AE62EC3D-A8DD-E1AF-04FE-6FD96308753B}"/>
              </a:ext>
            </a:extLst>
          </p:cNvPr>
          <p:cNvSpPr/>
          <p:nvPr/>
        </p:nvSpPr>
        <p:spPr>
          <a:xfrm>
            <a:off x="651164" y="-1419000"/>
            <a:ext cx="5444836" cy="1122218"/>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600" dirty="0">
                <a:solidFill>
                  <a:schemeClr val="bg1"/>
                </a:solidFill>
              </a:rPr>
              <a:t>S čoho su zložene? </a:t>
            </a:r>
            <a:endParaRPr lang="sk-SK" sz="3600" dirty="0">
              <a:solidFill>
                <a:schemeClr val="bg1"/>
              </a:solidFill>
            </a:endParaRPr>
          </a:p>
        </p:txBody>
      </p:sp>
      <p:sp>
        <p:nvSpPr>
          <p:cNvPr id="16" name="Obdĺžnik: zaoblené rohy 15">
            <a:extLst>
              <a:ext uri="{FF2B5EF4-FFF2-40B4-BE49-F238E27FC236}">
                <a16:creationId xmlns:a16="http://schemas.microsoft.com/office/drawing/2014/main" id="{6F8D599C-1498-6EF9-FC1A-31563B47FF45}"/>
              </a:ext>
            </a:extLst>
          </p:cNvPr>
          <p:cNvSpPr/>
          <p:nvPr/>
        </p:nvSpPr>
        <p:spPr>
          <a:xfrm>
            <a:off x="12775355" y="511194"/>
            <a:ext cx="5191648" cy="132638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err="1">
                <a:solidFill>
                  <a:schemeClr val="bg1"/>
                </a:solidFill>
              </a:rPr>
              <a:t>What</a:t>
            </a:r>
            <a:r>
              <a:rPr lang="sk-SK" sz="3200" dirty="0">
                <a:solidFill>
                  <a:schemeClr val="bg1"/>
                </a:solidFill>
              </a:rPr>
              <a:t> </a:t>
            </a:r>
            <a:r>
              <a:rPr lang="sk-SK" sz="3200" dirty="0" err="1">
                <a:solidFill>
                  <a:schemeClr val="bg1"/>
                </a:solidFill>
              </a:rPr>
              <a:t>does</a:t>
            </a:r>
            <a:r>
              <a:rPr lang="sk-SK" sz="3200" dirty="0">
                <a:solidFill>
                  <a:schemeClr val="bg1"/>
                </a:solidFill>
              </a:rPr>
              <a:t> </a:t>
            </a:r>
            <a:r>
              <a:rPr lang="sk-SK" sz="3200" dirty="0" err="1">
                <a:solidFill>
                  <a:schemeClr val="bg1"/>
                </a:solidFill>
              </a:rPr>
              <a:t>it</a:t>
            </a:r>
            <a:r>
              <a:rPr lang="sk-SK" sz="3200" dirty="0">
                <a:solidFill>
                  <a:schemeClr val="bg1"/>
                </a:solidFill>
              </a:rPr>
              <a:t> </a:t>
            </a:r>
            <a:r>
              <a:rPr lang="sk-SK" sz="3200" dirty="0" err="1">
                <a:solidFill>
                  <a:schemeClr val="bg1"/>
                </a:solidFill>
              </a:rPr>
              <a:t>mean</a:t>
            </a:r>
            <a:r>
              <a:rPr lang="sk-SK" sz="3200" dirty="0">
                <a:solidFill>
                  <a:schemeClr val="bg1"/>
                </a:solidFill>
              </a:rPr>
              <a:t>?</a:t>
            </a:r>
          </a:p>
        </p:txBody>
      </p:sp>
      <p:sp>
        <p:nvSpPr>
          <p:cNvPr id="17" name="Obdĺžnik: zaoblené rohy 16">
            <a:extLst>
              <a:ext uri="{FF2B5EF4-FFF2-40B4-BE49-F238E27FC236}">
                <a16:creationId xmlns:a16="http://schemas.microsoft.com/office/drawing/2014/main" id="{E34881ED-A502-E70A-DCC6-861260868D42}"/>
              </a:ext>
            </a:extLst>
          </p:cNvPr>
          <p:cNvSpPr/>
          <p:nvPr/>
        </p:nvSpPr>
        <p:spPr>
          <a:xfrm>
            <a:off x="6446608" y="7338613"/>
            <a:ext cx="5406735" cy="2971800"/>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The external zone is formed by flysch covers, the central zone by deep-seated intrusions and limestones, and the internal zone by surface intrusions and remnants of Tertiary volcanism.</a:t>
            </a:r>
            <a:endParaRPr lang="sk-SK" sz="2800" b="1" dirty="0">
              <a:solidFill>
                <a:schemeClr val="bg1"/>
              </a:solidFill>
            </a:endParaRPr>
          </a:p>
        </p:txBody>
      </p:sp>
    </p:spTree>
    <p:extLst>
      <p:ext uri="{BB962C8B-B14F-4D97-AF65-F5344CB8AC3E}">
        <p14:creationId xmlns:p14="http://schemas.microsoft.com/office/powerpoint/2010/main" val="1932765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10">
            <a:extLst>
              <a:ext uri="{FF2B5EF4-FFF2-40B4-BE49-F238E27FC236}">
                <a16:creationId xmlns:a16="http://schemas.microsoft.com/office/drawing/2014/main" id="{DA135CE3-6DB6-55ED-601E-2282DD42A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bdĺžnik: zaoblené rohy 11">
            <a:extLst>
              <a:ext uri="{FF2B5EF4-FFF2-40B4-BE49-F238E27FC236}">
                <a16:creationId xmlns:a16="http://schemas.microsoft.com/office/drawing/2014/main" id="{8C20A445-6617-9F54-FF08-8DBB13FF8774}"/>
              </a:ext>
            </a:extLst>
          </p:cNvPr>
          <p:cNvSpPr/>
          <p:nvPr/>
        </p:nvSpPr>
        <p:spPr>
          <a:xfrm>
            <a:off x="727364" y="831275"/>
            <a:ext cx="5444836" cy="1122218"/>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600" dirty="0">
                <a:solidFill>
                  <a:schemeClr val="bg1"/>
                </a:solidFill>
              </a:rPr>
              <a:t>S čoho su zložene? </a:t>
            </a:r>
            <a:endParaRPr lang="sk-SK" sz="3600" dirty="0">
              <a:solidFill>
                <a:schemeClr val="bg1"/>
              </a:solidFill>
            </a:endParaRPr>
          </a:p>
        </p:txBody>
      </p:sp>
      <p:sp>
        <p:nvSpPr>
          <p:cNvPr id="13" name="Obdĺžnik: zaoblené rohy 12">
            <a:extLst>
              <a:ext uri="{FF2B5EF4-FFF2-40B4-BE49-F238E27FC236}">
                <a16:creationId xmlns:a16="http://schemas.microsoft.com/office/drawing/2014/main" id="{409125DB-A190-268C-CBAE-1B38F9E584FC}"/>
              </a:ext>
            </a:extLst>
          </p:cNvPr>
          <p:cNvSpPr/>
          <p:nvPr/>
        </p:nvSpPr>
        <p:spPr>
          <a:xfrm>
            <a:off x="853787" y="2639292"/>
            <a:ext cx="5191990" cy="2971800"/>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400" b="1" i="0" dirty="0">
                <a:solidFill>
                  <a:schemeClr val="bg1"/>
                </a:solidFill>
                <a:effectLst/>
                <a:latin typeface="Roboto" panose="02000000000000000000" pitchFamily="2" charset="0"/>
              </a:rPr>
              <a:t>Vonkajšie pásmo je tvorené z flyšových príkrovov, centrálne pásmo hlbinnými vyvreninami a vápencami, vnútorné povrchovými vyvreninami, pozostatky treťohorného vulkanizmu</a:t>
            </a:r>
            <a:endParaRPr lang="sk-SK" sz="2400" b="1" dirty="0">
              <a:solidFill>
                <a:schemeClr val="bg1"/>
              </a:solidFill>
            </a:endParaRPr>
          </a:p>
        </p:txBody>
      </p:sp>
      <p:sp>
        <p:nvSpPr>
          <p:cNvPr id="14" name="Obdĺžnik: zaoblené rohy 13">
            <a:extLst>
              <a:ext uri="{FF2B5EF4-FFF2-40B4-BE49-F238E27FC236}">
                <a16:creationId xmlns:a16="http://schemas.microsoft.com/office/drawing/2014/main" id="{C7215077-DF6C-E00C-9306-9A608EC8A84F}"/>
              </a:ext>
            </a:extLst>
          </p:cNvPr>
          <p:cNvSpPr/>
          <p:nvPr/>
        </p:nvSpPr>
        <p:spPr>
          <a:xfrm>
            <a:off x="6563591" y="2670466"/>
            <a:ext cx="5406735" cy="2971800"/>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The external zone is formed </a:t>
            </a:r>
            <a:r>
              <a:rPr lang="sk-SK" sz="2800" b="1" dirty="0">
                <a:solidFill>
                  <a:schemeClr val="bg1"/>
                </a:solidFill>
              </a:rPr>
              <a:t>of</a:t>
            </a:r>
            <a:r>
              <a:rPr lang="en-US" sz="2800" b="1" dirty="0">
                <a:solidFill>
                  <a:schemeClr val="bg1"/>
                </a:solidFill>
              </a:rPr>
              <a:t> flysch covers, the central zone </a:t>
            </a:r>
            <a:r>
              <a:rPr lang="sk-SK" sz="2800" b="1" dirty="0">
                <a:solidFill>
                  <a:schemeClr val="bg1"/>
                </a:solidFill>
              </a:rPr>
              <a:t>of</a:t>
            </a:r>
            <a:r>
              <a:rPr lang="en-US" sz="2800" b="1" dirty="0">
                <a:solidFill>
                  <a:schemeClr val="bg1"/>
                </a:solidFill>
              </a:rPr>
              <a:t> deep-seated intrusions and limestones, and the internal zone </a:t>
            </a:r>
            <a:r>
              <a:rPr lang="sk-SK" sz="2800" b="1" dirty="0">
                <a:solidFill>
                  <a:schemeClr val="bg1"/>
                </a:solidFill>
              </a:rPr>
              <a:t>of </a:t>
            </a:r>
            <a:r>
              <a:rPr lang="en-US" sz="2800" b="1" dirty="0">
                <a:solidFill>
                  <a:schemeClr val="bg1"/>
                </a:solidFill>
              </a:rPr>
              <a:t>surface intrusions and remnants of Tertiary volcanism.</a:t>
            </a:r>
            <a:endParaRPr lang="sk-SK" sz="2800" b="1" dirty="0">
              <a:solidFill>
                <a:schemeClr val="bg1"/>
              </a:solidFill>
            </a:endParaRPr>
          </a:p>
        </p:txBody>
      </p:sp>
      <p:sp>
        <p:nvSpPr>
          <p:cNvPr id="15" name="Obdĺžnik: zaoblené rohy 14">
            <a:extLst>
              <a:ext uri="{FF2B5EF4-FFF2-40B4-BE49-F238E27FC236}">
                <a16:creationId xmlns:a16="http://schemas.microsoft.com/office/drawing/2014/main" id="{841AE922-273E-FA9B-6CCD-BE3F2615D4E0}"/>
              </a:ext>
            </a:extLst>
          </p:cNvPr>
          <p:cNvSpPr/>
          <p:nvPr/>
        </p:nvSpPr>
        <p:spPr>
          <a:xfrm>
            <a:off x="6563591" y="774124"/>
            <a:ext cx="5191989" cy="1122218"/>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600" dirty="0">
                <a:solidFill>
                  <a:schemeClr val="bg1"/>
                </a:solidFill>
              </a:rPr>
              <a:t>What are they made of?</a:t>
            </a:r>
            <a:endParaRPr lang="sk-SK" sz="3600" dirty="0">
              <a:solidFill>
                <a:schemeClr val="bg1"/>
              </a:solidFill>
            </a:endParaRPr>
          </a:p>
        </p:txBody>
      </p:sp>
      <p:sp>
        <p:nvSpPr>
          <p:cNvPr id="17" name="Obdĺžnik: zaoblené rohy 16">
            <a:extLst>
              <a:ext uri="{FF2B5EF4-FFF2-40B4-BE49-F238E27FC236}">
                <a16:creationId xmlns:a16="http://schemas.microsoft.com/office/drawing/2014/main" id="{05CC21D8-D52B-21C7-D943-10D4E2DB0B0D}"/>
              </a:ext>
            </a:extLst>
          </p:cNvPr>
          <p:cNvSpPr/>
          <p:nvPr/>
        </p:nvSpPr>
        <p:spPr>
          <a:xfrm>
            <a:off x="6778678" y="-1616714"/>
            <a:ext cx="5191648" cy="132638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3200" dirty="0" err="1">
                <a:solidFill>
                  <a:schemeClr val="bg1"/>
                </a:solidFill>
              </a:rPr>
              <a:t>What</a:t>
            </a:r>
            <a:r>
              <a:rPr lang="sk-SK" sz="3200" dirty="0">
                <a:solidFill>
                  <a:schemeClr val="bg1"/>
                </a:solidFill>
              </a:rPr>
              <a:t> </a:t>
            </a:r>
            <a:r>
              <a:rPr lang="sk-SK" sz="3200" dirty="0" err="1">
                <a:solidFill>
                  <a:schemeClr val="bg1"/>
                </a:solidFill>
              </a:rPr>
              <a:t>does</a:t>
            </a:r>
            <a:r>
              <a:rPr lang="sk-SK" sz="3200" dirty="0">
                <a:solidFill>
                  <a:schemeClr val="bg1"/>
                </a:solidFill>
              </a:rPr>
              <a:t> </a:t>
            </a:r>
            <a:r>
              <a:rPr lang="sk-SK" sz="3200" dirty="0" err="1">
                <a:solidFill>
                  <a:schemeClr val="bg1"/>
                </a:solidFill>
              </a:rPr>
              <a:t>it</a:t>
            </a:r>
            <a:r>
              <a:rPr lang="sk-SK" sz="3200" dirty="0">
                <a:solidFill>
                  <a:schemeClr val="bg1"/>
                </a:solidFill>
              </a:rPr>
              <a:t> </a:t>
            </a:r>
            <a:r>
              <a:rPr lang="sk-SK" sz="3200" dirty="0" err="1">
                <a:solidFill>
                  <a:schemeClr val="bg1"/>
                </a:solidFill>
              </a:rPr>
              <a:t>mean</a:t>
            </a:r>
            <a:r>
              <a:rPr lang="sk-SK" sz="3200" dirty="0">
                <a:solidFill>
                  <a:schemeClr val="bg1"/>
                </a:solidFill>
              </a:rPr>
              <a:t>?</a:t>
            </a:r>
          </a:p>
        </p:txBody>
      </p:sp>
      <p:sp>
        <p:nvSpPr>
          <p:cNvPr id="18" name="Obdĺžnik: zaoblené rohy 17">
            <a:extLst>
              <a:ext uri="{FF2B5EF4-FFF2-40B4-BE49-F238E27FC236}">
                <a16:creationId xmlns:a16="http://schemas.microsoft.com/office/drawing/2014/main" id="{C25EDB7B-C0E7-F1A1-FB55-E4642AAF59B0}"/>
              </a:ext>
            </a:extLst>
          </p:cNvPr>
          <p:cNvSpPr/>
          <p:nvPr/>
        </p:nvSpPr>
        <p:spPr>
          <a:xfrm>
            <a:off x="12890093" y="2399956"/>
            <a:ext cx="5643824" cy="383093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t>It is a science that studies the spatial distribution of phenomena on Earth (more precisely, parts of Earth known as the "land sphere"), their mutual interactions, and their development over time.</a:t>
            </a:r>
            <a:endParaRPr lang="sk-SK" sz="3200" b="1" dirty="0">
              <a:solidFill>
                <a:schemeClr val="bg1"/>
              </a:solidFill>
            </a:endParaRPr>
          </a:p>
        </p:txBody>
      </p:sp>
      <p:sp>
        <p:nvSpPr>
          <p:cNvPr id="19" name="Obdĺžnik: zaoblené rohy 18">
            <a:extLst>
              <a:ext uri="{FF2B5EF4-FFF2-40B4-BE49-F238E27FC236}">
                <a16:creationId xmlns:a16="http://schemas.microsoft.com/office/drawing/2014/main" id="{0EC16A44-0541-0895-4554-DFC63F4FDC13}"/>
              </a:ext>
            </a:extLst>
          </p:cNvPr>
          <p:cNvSpPr/>
          <p:nvPr/>
        </p:nvSpPr>
        <p:spPr>
          <a:xfrm>
            <a:off x="1163252" y="7543799"/>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Slovenské Karpaty</a:t>
            </a:r>
          </a:p>
          <a:p>
            <a:endParaRPr lang="ro-RO" b="1" dirty="0"/>
          </a:p>
          <a:p>
            <a:r>
              <a:rPr lang="ro-RO" sz="2800" b="1" dirty="0"/>
              <a:t> Velke karpaty</a:t>
            </a:r>
          </a:p>
          <a:p>
            <a:r>
              <a:rPr lang="ro-RO" sz="2800" b="1" dirty="0"/>
              <a:t>  Male karpaty </a:t>
            </a:r>
          </a:p>
          <a:p>
            <a:r>
              <a:rPr lang="ro-RO" sz="2800" b="1" dirty="0"/>
              <a:t>  Biele karpaty</a:t>
            </a:r>
            <a:endParaRPr lang="sk-SK" sz="2000" dirty="0"/>
          </a:p>
        </p:txBody>
      </p:sp>
      <p:sp>
        <p:nvSpPr>
          <p:cNvPr id="20" name="Obdĺžnik: zaoblené rohy 19">
            <a:extLst>
              <a:ext uri="{FF2B5EF4-FFF2-40B4-BE49-F238E27FC236}">
                <a16:creationId xmlns:a16="http://schemas.microsoft.com/office/drawing/2014/main" id="{9347FC3B-042D-B42B-3E7E-9EDB2192C882}"/>
              </a:ext>
            </a:extLst>
          </p:cNvPr>
          <p:cNvSpPr/>
          <p:nvPr/>
        </p:nvSpPr>
        <p:spPr>
          <a:xfrm>
            <a:off x="-4109014" y="1036657"/>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err="1">
                <a:solidFill>
                  <a:schemeClr val="bg1"/>
                </a:solidFill>
              </a:rPr>
              <a:t>Podla</a:t>
            </a:r>
            <a:r>
              <a:rPr lang="sk-SK" sz="2800" dirty="0">
                <a:solidFill>
                  <a:schemeClr val="bg1"/>
                </a:solidFill>
              </a:rPr>
              <a:t> toho ako sa </a:t>
            </a:r>
            <a:r>
              <a:rPr lang="sk-SK" sz="2800" dirty="0" err="1">
                <a:solidFill>
                  <a:schemeClr val="bg1"/>
                </a:solidFill>
              </a:rPr>
              <a:t>ďelia</a:t>
            </a:r>
            <a:r>
              <a:rPr lang="sk-SK" sz="2800" dirty="0">
                <a:solidFill>
                  <a:schemeClr val="bg1"/>
                </a:solidFill>
              </a:rPr>
              <a:t>?</a:t>
            </a:r>
          </a:p>
        </p:txBody>
      </p:sp>
      <p:sp>
        <p:nvSpPr>
          <p:cNvPr id="21" name="Obdĺžnik: zaoblené rohy 20">
            <a:extLst>
              <a:ext uri="{FF2B5EF4-FFF2-40B4-BE49-F238E27FC236}">
                <a16:creationId xmlns:a16="http://schemas.microsoft.com/office/drawing/2014/main" id="{722971DE-322D-DD3A-A4E1-A073FB87E0E6}"/>
              </a:ext>
            </a:extLst>
          </p:cNvPr>
          <p:cNvSpPr/>
          <p:nvPr/>
        </p:nvSpPr>
        <p:spPr>
          <a:xfrm>
            <a:off x="6563591" y="-1077411"/>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800" dirty="0">
                <a:solidFill>
                  <a:schemeClr val="bg1"/>
                </a:solidFill>
              </a:rPr>
              <a:t>H</a:t>
            </a:r>
            <a:r>
              <a:rPr lang="sk-SK" sz="2800" dirty="0" err="1">
                <a:solidFill>
                  <a:schemeClr val="bg1"/>
                </a:solidFill>
              </a:rPr>
              <a:t>ow</a:t>
            </a:r>
            <a:r>
              <a:rPr lang="sk-SK" sz="2800" dirty="0">
                <a:solidFill>
                  <a:schemeClr val="bg1"/>
                </a:solidFill>
              </a:rPr>
              <a:t> are </a:t>
            </a:r>
            <a:r>
              <a:rPr lang="sk-SK" sz="2800" dirty="0" err="1">
                <a:solidFill>
                  <a:schemeClr val="bg1"/>
                </a:solidFill>
              </a:rPr>
              <a:t>they</a:t>
            </a:r>
            <a:r>
              <a:rPr lang="sk-SK" sz="2800" dirty="0">
                <a:solidFill>
                  <a:schemeClr val="bg1"/>
                </a:solidFill>
              </a:rPr>
              <a:t> </a:t>
            </a:r>
            <a:r>
              <a:rPr lang="sk-SK" sz="2800" dirty="0" err="1">
                <a:solidFill>
                  <a:schemeClr val="bg1"/>
                </a:solidFill>
              </a:rPr>
              <a:t>grouped</a:t>
            </a:r>
            <a:r>
              <a:rPr lang="sk-SK" sz="2800" dirty="0">
                <a:solidFill>
                  <a:schemeClr val="bg1"/>
                </a:solidFill>
              </a:rPr>
              <a:t>?</a:t>
            </a:r>
          </a:p>
        </p:txBody>
      </p:sp>
      <p:sp>
        <p:nvSpPr>
          <p:cNvPr id="22" name="Obdĺžnik: zaoblené rohy 21">
            <a:extLst>
              <a:ext uri="{FF2B5EF4-FFF2-40B4-BE49-F238E27FC236}">
                <a16:creationId xmlns:a16="http://schemas.microsoft.com/office/drawing/2014/main" id="{66CB0B5A-CE01-EEAF-E8A6-440190D90A04}"/>
              </a:ext>
            </a:extLst>
          </p:cNvPr>
          <p:cNvSpPr/>
          <p:nvPr/>
        </p:nvSpPr>
        <p:spPr>
          <a:xfrm>
            <a:off x="12668419" y="3186890"/>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Rumunské Karpaty</a:t>
            </a:r>
          </a:p>
          <a:p>
            <a:endParaRPr lang="sk-SK" sz="2000" b="1" dirty="0"/>
          </a:p>
          <a:p>
            <a:r>
              <a:rPr lang="sk-SK" sz="2000" b="1" dirty="0" err="1"/>
              <a:t>Carpa</a:t>
            </a:r>
            <a:r>
              <a:rPr lang="ro-RO" sz="2000" b="1" dirty="0"/>
              <a:t>ții Occidentali</a:t>
            </a:r>
          </a:p>
          <a:p>
            <a:r>
              <a:rPr lang="ro-RO" sz="2000" b="1" dirty="0"/>
              <a:t>Carpații Orientali</a:t>
            </a:r>
          </a:p>
          <a:p>
            <a:r>
              <a:rPr lang="ro-RO" sz="2000" b="1" dirty="0"/>
              <a:t>Carpații Meridionali</a:t>
            </a:r>
          </a:p>
          <a:p>
            <a:endParaRPr lang="ro-RO" sz="1800" b="1" dirty="0"/>
          </a:p>
        </p:txBody>
      </p:sp>
      <p:sp>
        <p:nvSpPr>
          <p:cNvPr id="23" name="Obdĺžnik: zaoblené rohy 22">
            <a:extLst>
              <a:ext uri="{FF2B5EF4-FFF2-40B4-BE49-F238E27FC236}">
                <a16:creationId xmlns:a16="http://schemas.microsoft.com/office/drawing/2014/main" id="{51A3C722-44DC-6627-4A5C-E7D293422928}"/>
              </a:ext>
            </a:extLst>
          </p:cNvPr>
          <p:cNvSpPr/>
          <p:nvPr/>
        </p:nvSpPr>
        <p:spPr>
          <a:xfrm>
            <a:off x="12657656" y="2808397"/>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Rumunské Karpaty</a:t>
            </a:r>
          </a:p>
          <a:p>
            <a:endParaRPr lang="sk-SK" sz="2000" b="1" dirty="0"/>
          </a:p>
          <a:p>
            <a:r>
              <a:rPr lang="sk-SK" sz="2000" b="1" dirty="0" err="1"/>
              <a:t>Carpa</a:t>
            </a:r>
            <a:r>
              <a:rPr lang="ro-RO" sz="2000" b="1" dirty="0"/>
              <a:t>ții Occidentali</a:t>
            </a:r>
          </a:p>
          <a:p>
            <a:r>
              <a:rPr lang="ro-RO" sz="2000" b="1" dirty="0"/>
              <a:t>Carpații Orientali</a:t>
            </a:r>
          </a:p>
          <a:p>
            <a:r>
              <a:rPr lang="ro-RO" sz="2000" b="1" dirty="0"/>
              <a:t>Carpații Meridionali</a:t>
            </a:r>
          </a:p>
          <a:p>
            <a:endParaRPr lang="ro-RO" sz="1800" b="1" dirty="0"/>
          </a:p>
        </p:txBody>
      </p:sp>
      <p:sp>
        <p:nvSpPr>
          <p:cNvPr id="2" name="Obdĺžnik: zaoblené rohy 1">
            <a:extLst>
              <a:ext uri="{FF2B5EF4-FFF2-40B4-BE49-F238E27FC236}">
                <a16:creationId xmlns:a16="http://schemas.microsoft.com/office/drawing/2014/main" id="{FFD54633-7E72-F64E-C005-50BB65FCC107}"/>
              </a:ext>
            </a:extLst>
          </p:cNvPr>
          <p:cNvSpPr/>
          <p:nvPr/>
        </p:nvSpPr>
        <p:spPr>
          <a:xfrm>
            <a:off x="1024208" y="-2547395"/>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Slovenské Karpaty</a:t>
            </a:r>
          </a:p>
          <a:p>
            <a:endParaRPr lang="ro-RO" b="1" dirty="0"/>
          </a:p>
          <a:p>
            <a:r>
              <a:rPr lang="ro-RO" sz="2800" b="1" dirty="0"/>
              <a:t> Vel´ké karpaty</a:t>
            </a:r>
          </a:p>
          <a:p>
            <a:r>
              <a:rPr lang="ro-RO" sz="2800" b="1" dirty="0"/>
              <a:t>  Malé karpaty </a:t>
            </a:r>
          </a:p>
          <a:p>
            <a:r>
              <a:rPr lang="ro-RO" sz="2800" b="1" dirty="0"/>
              <a:t>  Biele karpaty</a:t>
            </a:r>
            <a:endParaRPr lang="sk-SK" sz="2000" dirty="0"/>
          </a:p>
        </p:txBody>
      </p:sp>
      <p:sp>
        <p:nvSpPr>
          <p:cNvPr id="3" name="Obdĺžnik: zaoblené rohy 2">
            <a:extLst>
              <a:ext uri="{FF2B5EF4-FFF2-40B4-BE49-F238E27FC236}">
                <a16:creationId xmlns:a16="http://schemas.microsoft.com/office/drawing/2014/main" id="{32D31E9C-FAF9-95F1-6E8F-C2C17DDF6752}"/>
              </a:ext>
            </a:extLst>
          </p:cNvPr>
          <p:cNvSpPr/>
          <p:nvPr/>
        </p:nvSpPr>
        <p:spPr>
          <a:xfrm>
            <a:off x="7151377" y="-1128051"/>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800" dirty="0">
                <a:solidFill>
                  <a:schemeClr val="bg1"/>
                </a:solidFill>
              </a:rPr>
              <a:t>H</a:t>
            </a:r>
            <a:r>
              <a:rPr lang="sk-SK" sz="2800" dirty="0" err="1">
                <a:solidFill>
                  <a:schemeClr val="bg1"/>
                </a:solidFill>
              </a:rPr>
              <a:t>ow</a:t>
            </a:r>
            <a:r>
              <a:rPr lang="sk-SK" sz="2800" dirty="0">
                <a:solidFill>
                  <a:schemeClr val="bg1"/>
                </a:solidFill>
              </a:rPr>
              <a:t> are </a:t>
            </a:r>
            <a:r>
              <a:rPr lang="sk-SK" sz="2800" dirty="0" err="1">
                <a:solidFill>
                  <a:schemeClr val="bg1"/>
                </a:solidFill>
              </a:rPr>
              <a:t>they</a:t>
            </a:r>
            <a:r>
              <a:rPr lang="sk-SK" sz="2800" dirty="0">
                <a:solidFill>
                  <a:schemeClr val="bg1"/>
                </a:solidFill>
              </a:rPr>
              <a:t> </a:t>
            </a:r>
            <a:r>
              <a:rPr lang="sk-SK" sz="2800" dirty="0" err="1">
                <a:solidFill>
                  <a:schemeClr val="bg1"/>
                </a:solidFill>
              </a:rPr>
              <a:t>grouped</a:t>
            </a:r>
            <a:r>
              <a:rPr lang="sk-SK" sz="2800" dirty="0">
                <a:solidFill>
                  <a:schemeClr val="bg1"/>
                </a:solidFill>
              </a:rPr>
              <a:t>?</a:t>
            </a:r>
          </a:p>
        </p:txBody>
      </p:sp>
      <p:sp>
        <p:nvSpPr>
          <p:cNvPr id="4" name="Obdĺžnik: zaoblené rohy 3">
            <a:extLst>
              <a:ext uri="{FF2B5EF4-FFF2-40B4-BE49-F238E27FC236}">
                <a16:creationId xmlns:a16="http://schemas.microsoft.com/office/drawing/2014/main" id="{72A72D93-9D60-2CCD-C465-ACE28F1CAFF2}"/>
              </a:ext>
            </a:extLst>
          </p:cNvPr>
          <p:cNvSpPr/>
          <p:nvPr/>
        </p:nvSpPr>
        <p:spPr>
          <a:xfrm>
            <a:off x="1024208" y="-1077411"/>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err="1">
                <a:solidFill>
                  <a:schemeClr val="bg1"/>
                </a:solidFill>
              </a:rPr>
              <a:t>Podla</a:t>
            </a:r>
            <a:r>
              <a:rPr lang="sk-SK" sz="2800" dirty="0">
                <a:solidFill>
                  <a:schemeClr val="bg1"/>
                </a:solidFill>
              </a:rPr>
              <a:t> toho ako sa delia?</a:t>
            </a:r>
          </a:p>
        </p:txBody>
      </p:sp>
      <p:sp>
        <p:nvSpPr>
          <p:cNvPr id="6" name="Obdĺžnik: zaoblené rohy 5">
            <a:extLst>
              <a:ext uri="{FF2B5EF4-FFF2-40B4-BE49-F238E27FC236}">
                <a16:creationId xmlns:a16="http://schemas.microsoft.com/office/drawing/2014/main" id="{E2E15C66-CF14-8038-D51D-6176E052DFBE}"/>
              </a:ext>
            </a:extLst>
          </p:cNvPr>
          <p:cNvSpPr/>
          <p:nvPr/>
        </p:nvSpPr>
        <p:spPr>
          <a:xfrm>
            <a:off x="6767721" y="-2644125"/>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Rumunské Karpaty</a:t>
            </a:r>
          </a:p>
          <a:p>
            <a:endParaRPr lang="sk-SK" sz="2000" b="1" dirty="0"/>
          </a:p>
          <a:p>
            <a:r>
              <a:rPr lang="sk-SK" sz="2800" b="1" dirty="0" err="1"/>
              <a:t>Carpa</a:t>
            </a:r>
            <a:r>
              <a:rPr lang="ro-RO" sz="2800" b="1" dirty="0"/>
              <a:t>ții Occidentali</a:t>
            </a:r>
          </a:p>
          <a:p>
            <a:r>
              <a:rPr lang="ro-RO" sz="2800" b="1" dirty="0"/>
              <a:t>Carpații Orientali</a:t>
            </a:r>
          </a:p>
          <a:p>
            <a:r>
              <a:rPr lang="ro-RO" sz="2800" b="1" dirty="0"/>
              <a:t>Carpații Meridionali</a:t>
            </a:r>
          </a:p>
          <a:p>
            <a:endParaRPr lang="ro-RO" sz="1800" b="1" dirty="0"/>
          </a:p>
        </p:txBody>
      </p:sp>
      <p:pic>
        <p:nvPicPr>
          <p:cNvPr id="7" name="Obrázok 6">
            <a:extLst>
              <a:ext uri="{FF2B5EF4-FFF2-40B4-BE49-F238E27FC236}">
                <a16:creationId xmlns:a16="http://schemas.microsoft.com/office/drawing/2014/main" id="{A815EE85-AD31-EA0A-EA79-286A672EF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48332"/>
            <a:ext cx="12192000" cy="6858000"/>
          </a:xfrm>
          <a:prstGeom prst="rect">
            <a:avLst/>
          </a:prstGeom>
        </p:spPr>
      </p:pic>
    </p:spTree>
    <p:extLst>
      <p:ext uri="{BB962C8B-B14F-4D97-AF65-F5344CB8AC3E}">
        <p14:creationId xmlns:p14="http://schemas.microsoft.com/office/powerpoint/2010/main" val="3439917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DD6B30DC-BBDC-DA13-7ACE-37794CC92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Obdĺžnik: zaoblené rohy 7">
            <a:extLst>
              <a:ext uri="{FF2B5EF4-FFF2-40B4-BE49-F238E27FC236}">
                <a16:creationId xmlns:a16="http://schemas.microsoft.com/office/drawing/2014/main" id="{68502BC2-A028-8D09-9EC0-5D84C9CA4872}"/>
              </a:ext>
            </a:extLst>
          </p:cNvPr>
          <p:cNvSpPr/>
          <p:nvPr/>
        </p:nvSpPr>
        <p:spPr>
          <a:xfrm>
            <a:off x="833376" y="717630"/>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err="1">
                <a:solidFill>
                  <a:schemeClr val="bg1"/>
                </a:solidFill>
              </a:rPr>
              <a:t>Podla</a:t>
            </a:r>
            <a:r>
              <a:rPr lang="sk-SK" sz="2800" dirty="0">
                <a:solidFill>
                  <a:schemeClr val="bg1"/>
                </a:solidFill>
              </a:rPr>
              <a:t> toho ako sa delia?</a:t>
            </a:r>
          </a:p>
        </p:txBody>
      </p:sp>
      <p:sp>
        <p:nvSpPr>
          <p:cNvPr id="9" name="Obdĺžnik: zaoblené rohy 8">
            <a:extLst>
              <a:ext uri="{FF2B5EF4-FFF2-40B4-BE49-F238E27FC236}">
                <a16:creationId xmlns:a16="http://schemas.microsoft.com/office/drawing/2014/main" id="{C9950EB7-C415-74BB-1D0D-555A8F9A2DB4}"/>
              </a:ext>
            </a:extLst>
          </p:cNvPr>
          <p:cNvSpPr/>
          <p:nvPr/>
        </p:nvSpPr>
        <p:spPr>
          <a:xfrm>
            <a:off x="6512688" y="717630"/>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800" dirty="0">
                <a:solidFill>
                  <a:schemeClr val="bg1"/>
                </a:solidFill>
              </a:rPr>
              <a:t>H</a:t>
            </a:r>
            <a:r>
              <a:rPr lang="sk-SK" sz="2800" dirty="0" err="1">
                <a:solidFill>
                  <a:schemeClr val="bg1"/>
                </a:solidFill>
              </a:rPr>
              <a:t>ow</a:t>
            </a:r>
            <a:r>
              <a:rPr lang="sk-SK" sz="2800" dirty="0">
                <a:solidFill>
                  <a:schemeClr val="bg1"/>
                </a:solidFill>
              </a:rPr>
              <a:t> are </a:t>
            </a:r>
            <a:r>
              <a:rPr lang="sk-SK" sz="2800" dirty="0" err="1">
                <a:solidFill>
                  <a:schemeClr val="bg1"/>
                </a:solidFill>
              </a:rPr>
              <a:t>they</a:t>
            </a:r>
            <a:r>
              <a:rPr lang="sk-SK" sz="2800" dirty="0">
                <a:solidFill>
                  <a:schemeClr val="bg1"/>
                </a:solidFill>
              </a:rPr>
              <a:t> </a:t>
            </a:r>
            <a:r>
              <a:rPr lang="sk-SK" sz="2800" dirty="0" err="1">
                <a:solidFill>
                  <a:schemeClr val="bg1"/>
                </a:solidFill>
              </a:rPr>
              <a:t>grouped</a:t>
            </a:r>
            <a:r>
              <a:rPr lang="sk-SK" sz="2800" dirty="0">
                <a:solidFill>
                  <a:schemeClr val="bg1"/>
                </a:solidFill>
              </a:rPr>
              <a:t>?</a:t>
            </a:r>
          </a:p>
        </p:txBody>
      </p:sp>
      <p:sp>
        <p:nvSpPr>
          <p:cNvPr id="17" name="Obdĺžnik: zaoblené rohy 16">
            <a:extLst>
              <a:ext uri="{FF2B5EF4-FFF2-40B4-BE49-F238E27FC236}">
                <a16:creationId xmlns:a16="http://schemas.microsoft.com/office/drawing/2014/main" id="{A6D7974B-051C-47AA-9D9D-BABCE4C44B56}"/>
              </a:ext>
            </a:extLst>
          </p:cNvPr>
          <p:cNvSpPr/>
          <p:nvPr/>
        </p:nvSpPr>
        <p:spPr>
          <a:xfrm>
            <a:off x="746564" y="2384384"/>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Slovenské Karpaty</a:t>
            </a:r>
          </a:p>
          <a:p>
            <a:endParaRPr lang="ro-RO" b="1" dirty="0"/>
          </a:p>
          <a:p>
            <a:r>
              <a:rPr lang="ro-RO" sz="2800" b="1" dirty="0"/>
              <a:t> Vel´ké karpaty</a:t>
            </a:r>
          </a:p>
          <a:p>
            <a:r>
              <a:rPr lang="ro-RO" sz="2800" b="1" dirty="0"/>
              <a:t>  Malé karpaty </a:t>
            </a:r>
          </a:p>
          <a:p>
            <a:r>
              <a:rPr lang="ro-RO" sz="2800" b="1" dirty="0"/>
              <a:t>  Biele karpaty</a:t>
            </a:r>
            <a:endParaRPr lang="sk-SK" sz="2000" dirty="0"/>
          </a:p>
        </p:txBody>
      </p:sp>
      <p:sp>
        <p:nvSpPr>
          <p:cNvPr id="18" name="Obdĺžnik: zaoblené rohy 17">
            <a:extLst>
              <a:ext uri="{FF2B5EF4-FFF2-40B4-BE49-F238E27FC236}">
                <a16:creationId xmlns:a16="http://schemas.microsoft.com/office/drawing/2014/main" id="{E1B90B97-650E-E61E-0A7F-5A438812EA13}"/>
              </a:ext>
            </a:extLst>
          </p:cNvPr>
          <p:cNvSpPr/>
          <p:nvPr/>
        </p:nvSpPr>
        <p:spPr>
          <a:xfrm>
            <a:off x="6512688" y="2384384"/>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Rumunské Karpaty</a:t>
            </a:r>
          </a:p>
          <a:p>
            <a:endParaRPr lang="sk-SK" sz="2000" b="1" dirty="0"/>
          </a:p>
          <a:p>
            <a:r>
              <a:rPr lang="sk-SK" sz="2800" b="1" dirty="0" err="1"/>
              <a:t>Carpa</a:t>
            </a:r>
            <a:r>
              <a:rPr lang="ro-RO" sz="2800" b="1" dirty="0"/>
              <a:t>ții Occidentali</a:t>
            </a:r>
          </a:p>
          <a:p>
            <a:r>
              <a:rPr lang="ro-RO" sz="2800" b="1" dirty="0"/>
              <a:t>Carpații Orientali</a:t>
            </a:r>
          </a:p>
          <a:p>
            <a:r>
              <a:rPr lang="ro-RO" sz="2800" b="1" dirty="0"/>
              <a:t>Carpații Meridionali</a:t>
            </a:r>
          </a:p>
          <a:p>
            <a:endParaRPr lang="ro-RO" sz="1800" b="1" dirty="0"/>
          </a:p>
        </p:txBody>
      </p:sp>
      <p:pic>
        <p:nvPicPr>
          <p:cNvPr id="20" name="Obrázok 19">
            <a:extLst>
              <a:ext uri="{FF2B5EF4-FFF2-40B4-BE49-F238E27FC236}">
                <a16:creationId xmlns:a16="http://schemas.microsoft.com/office/drawing/2014/main" id="{FB8787E8-A164-CEB4-32B9-8510428B2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08784"/>
            <a:ext cx="12192000" cy="6858000"/>
          </a:xfrm>
          <a:prstGeom prst="rect">
            <a:avLst/>
          </a:prstGeom>
        </p:spPr>
      </p:pic>
      <p:sp>
        <p:nvSpPr>
          <p:cNvPr id="21" name="Obdĺžnik: zaoblené rohy 20">
            <a:extLst>
              <a:ext uri="{FF2B5EF4-FFF2-40B4-BE49-F238E27FC236}">
                <a16:creationId xmlns:a16="http://schemas.microsoft.com/office/drawing/2014/main" id="{786F9B9D-A0D7-809A-123E-BD0E349B6D39}"/>
              </a:ext>
            </a:extLst>
          </p:cNvPr>
          <p:cNvSpPr/>
          <p:nvPr/>
        </p:nvSpPr>
        <p:spPr>
          <a:xfrm>
            <a:off x="833376" y="-4201609"/>
            <a:ext cx="4764911" cy="376177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b="1" dirty="0"/>
              <a:t>Vlastnosti pôdy sú výsledkom procesov tvorby pôdy na pozadí určitého podložia, podnebia a pôsobenia organizmov. Horná vrstva pôdy je najviac ovplyvnená účinkami vegetácie.</a:t>
            </a:r>
          </a:p>
          <a:p>
            <a:pPr algn="ctr"/>
            <a:endParaRPr lang="sk-SK" dirty="0"/>
          </a:p>
        </p:txBody>
      </p:sp>
      <p:sp>
        <p:nvSpPr>
          <p:cNvPr id="22" name="Obdĺžnik: zaoblené rohy 21">
            <a:extLst>
              <a:ext uri="{FF2B5EF4-FFF2-40B4-BE49-F238E27FC236}">
                <a16:creationId xmlns:a16="http://schemas.microsoft.com/office/drawing/2014/main" id="{068B405E-7837-A489-2B17-5DF2F7B566A9}"/>
              </a:ext>
            </a:extLst>
          </p:cNvPr>
          <p:cNvSpPr/>
          <p:nvPr/>
        </p:nvSpPr>
        <p:spPr>
          <a:xfrm>
            <a:off x="590308" y="7737675"/>
            <a:ext cx="4764911" cy="376177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b="1" dirty="0"/>
              <a:t>Vlastnosti pôdy sú výsledkom procesov tvorby pôdy na pozadí určitého podložia, podnebia a pôsobenia organizmov. Horná vrstva pôdy je najviac ovplyvnená účinkami vegetácie.</a:t>
            </a:r>
          </a:p>
          <a:p>
            <a:pPr algn="ctr"/>
            <a:endParaRPr lang="sk-SK" dirty="0"/>
          </a:p>
        </p:txBody>
      </p:sp>
      <p:sp>
        <p:nvSpPr>
          <p:cNvPr id="24" name="Obdĺžnik: zaoblené rohy 23">
            <a:extLst>
              <a:ext uri="{FF2B5EF4-FFF2-40B4-BE49-F238E27FC236}">
                <a16:creationId xmlns:a16="http://schemas.microsoft.com/office/drawing/2014/main" id="{B3F76E7A-9715-0A82-9BBD-11DA3F7E4424}"/>
              </a:ext>
            </a:extLst>
          </p:cNvPr>
          <p:cNvSpPr/>
          <p:nvPr/>
        </p:nvSpPr>
        <p:spPr>
          <a:xfrm>
            <a:off x="6292769" y="7419371"/>
            <a:ext cx="4764911" cy="364602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Soil properties are the result of soil formation processes against a backdrop of specific parent material, climate, and the influence of organisms. The upper layer of soil is most affected by the effects of vegetation.</a:t>
            </a:r>
            <a:endParaRPr lang="sk-SK" dirty="0"/>
          </a:p>
        </p:txBody>
      </p:sp>
      <p:sp>
        <p:nvSpPr>
          <p:cNvPr id="25" name="Obdĺžnik: zaoblené rohy 24">
            <a:extLst>
              <a:ext uri="{FF2B5EF4-FFF2-40B4-BE49-F238E27FC236}">
                <a16:creationId xmlns:a16="http://schemas.microsoft.com/office/drawing/2014/main" id="{8F1F7393-26F8-E708-423D-4CB50E3B6D47}"/>
              </a:ext>
            </a:extLst>
          </p:cNvPr>
          <p:cNvSpPr/>
          <p:nvPr/>
        </p:nvSpPr>
        <p:spPr>
          <a:xfrm>
            <a:off x="7041267" y="-787078"/>
            <a:ext cx="4521842" cy="694481"/>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800" dirty="0"/>
              <a:t>Proprieties</a:t>
            </a:r>
            <a:endParaRPr lang="sk-SK" dirty="0"/>
          </a:p>
        </p:txBody>
      </p:sp>
    </p:spTree>
    <p:extLst>
      <p:ext uri="{BB962C8B-B14F-4D97-AF65-F5344CB8AC3E}">
        <p14:creationId xmlns:p14="http://schemas.microsoft.com/office/powerpoint/2010/main" val="3933342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080307-00DB-AA63-718A-15905A1FDFB0}"/>
              </a:ext>
            </a:extLst>
          </p:cNvPr>
          <p:cNvSpPr>
            <a:spLocks noGrp="1"/>
          </p:cNvSpPr>
          <p:nvPr>
            <p:ph type="title"/>
          </p:nvPr>
        </p:nvSpPr>
        <p:spPr/>
        <p:txBody>
          <a:bodyPr/>
          <a:lstStyle/>
          <a:p>
            <a:endParaRPr lang="sk-SK"/>
          </a:p>
        </p:txBody>
      </p:sp>
      <p:pic>
        <p:nvPicPr>
          <p:cNvPr id="4" name="99f0f461-7764-453f-80a3-f39388a6b0d4">
            <a:hlinkClick r:id="" action="ppaction://media"/>
            <a:extLst>
              <a:ext uri="{FF2B5EF4-FFF2-40B4-BE49-F238E27FC236}">
                <a16:creationId xmlns:a16="http://schemas.microsoft.com/office/drawing/2014/main" id="{995745D4-33F5-7709-E8F3-564D1FFDD1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07003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14381-89A6-6DA9-A685-6B08B3388418}"/>
            </a:ext>
          </a:extLst>
        </p:cNvPr>
        <p:cNvGrpSpPr/>
        <p:nvPr/>
      </p:nvGrpSpPr>
      <p:grpSpPr>
        <a:xfrm>
          <a:off x="0" y="0"/>
          <a:ext cx="0" cy="0"/>
          <a:chOff x="0" y="0"/>
          <a:chExt cx="0" cy="0"/>
        </a:xfrm>
      </p:grpSpPr>
      <p:pic>
        <p:nvPicPr>
          <p:cNvPr id="7" name="Obrázok 6">
            <a:extLst>
              <a:ext uri="{FF2B5EF4-FFF2-40B4-BE49-F238E27FC236}">
                <a16:creationId xmlns:a16="http://schemas.microsoft.com/office/drawing/2014/main" id="{0B7E2363-4533-EB2F-F596-0E8DF4272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0004"/>
            <a:ext cx="12192000" cy="6858000"/>
          </a:xfrm>
          <a:prstGeom prst="rect">
            <a:avLst/>
          </a:prstGeom>
        </p:spPr>
      </p:pic>
      <p:sp>
        <p:nvSpPr>
          <p:cNvPr id="8" name="Obdĺžnik: zaoblené rohy 7">
            <a:extLst>
              <a:ext uri="{FF2B5EF4-FFF2-40B4-BE49-F238E27FC236}">
                <a16:creationId xmlns:a16="http://schemas.microsoft.com/office/drawing/2014/main" id="{031B6731-9BDF-7D0F-B65A-052951DAD49C}"/>
              </a:ext>
            </a:extLst>
          </p:cNvPr>
          <p:cNvSpPr/>
          <p:nvPr/>
        </p:nvSpPr>
        <p:spPr>
          <a:xfrm>
            <a:off x="706055" y="-1145894"/>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err="1">
                <a:solidFill>
                  <a:schemeClr val="bg1"/>
                </a:solidFill>
              </a:rPr>
              <a:t>Podla</a:t>
            </a:r>
            <a:r>
              <a:rPr lang="sk-SK" sz="2800" dirty="0">
                <a:solidFill>
                  <a:schemeClr val="bg1"/>
                </a:solidFill>
              </a:rPr>
              <a:t> toho ako sa </a:t>
            </a:r>
            <a:r>
              <a:rPr lang="sk-SK" sz="2800" dirty="0" err="1">
                <a:solidFill>
                  <a:schemeClr val="bg1"/>
                </a:solidFill>
              </a:rPr>
              <a:t>ďelia</a:t>
            </a:r>
            <a:r>
              <a:rPr lang="sk-SK" sz="2800" dirty="0">
                <a:solidFill>
                  <a:schemeClr val="bg1"/>
                </a:solidFill>
              </a:rPr>
              <a:t>?</a:t>
            </a:r>
          </a:p>
        </p:txBody>
      </p:sp>
      <p:sp>
        <p:nvSpPr>
          <p:cNvPr id="9" name="Obdĺžnik: zaoblené rohy 8">
            <a:extLst>
              <a:ext uri="{FF2B5EF4-FFF2-40B4-BE49-F238E27FC236}">
                <a16:creationId xmlns:a16="http://schemas.microsoft.com/office/drawing/2014/main" id="{C10E1092-59A4-D7E5-9BAA-391FDFCA188E}"/>
              </a:ext>
            </a:extLst>
          </p:cNvPr>
          <p:cNvSpPr/>
          <p:nvPr/>
        </p:nvSpPr>
        <p:spPr>
          <a:xfrm>
            <a:off x="6512688" y="-1145894"/>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800" dirty="0">
                <a:solidFill>
                  <a:schemeClr val="bg1"/>
                </a:solidFill>
              </a:rPr>
              <a:t>H</a:t>
            </a:r>
            <a:r>
              <a:rPr lang="sk-SK" sz="2800" dirty="0" err="1">
                <a:solidFill>
                  <a:schemeClr val="bg1"/>
                </a:solidFill>
              </a:rPr>
              <a:t>ow</a:t>
            </a:r>
            <a:r>
              <a:rPr lang="sk-SK" sz="2800" dirty="0">
                <a:solidFill>
                  <a:schemeClr val="bg1"/>
                </a:solidFill>
              </a:rPr>
              <a:t> are </a:t>
            </a:r>
            <a:r>
              <a:rPr lang="sk-SK" sz="2800" dirty="0" err="1">
                <a:solidFill>
                  <a:schemeClr val="bg1"/>
                </a:solidFill>
              </a:rPr>
              <a:t>they</a:t>
            </a:r>
            <a:r>
              <a:rPr lang="sk-SK" sz="2800" dirty="0">
                <a:solidFill>
                  <a:schemeClr val="bg1"/>
                </a:solidFill>
              </a:rPr>
              <a:t> </a:t>
            </a:r>
            <a:r>
              <a:rPr lang="sk-SK" sz="2800" dirty="0" err="1">
                <a:solidFill>
                  <a:schemeClr val="bg1"/>
                </a:solidFill>
              </a:rPr>
              <a:t>grouped</a:t>
            </a:r>
            <a:r>
              <a:rPr lang="sk-SK" sz="2800" dirty="0">
                <a:solidFill>
                  <a:schemeClr val="bg1"/>
                </a:solidFill>
              </a:rPr>
              <a:t>?</a:t>
            </a:r>
          </a:p>
        </p:txBody>
      </p:sp>
      <p:sp>
        <p:nvSpPr>
          <p:cNvPr id="17" name="Obdĺžnik: zaoblené rohy 16">
            <a:extLst>
              <a:ext uri="{FF2B5EF4-FFF2-40B4-BE49-F238E27FC236}">
                <a16:creationId xmlns:a16="http://schemas.microsoft.com/office/drawing/2014/main" id="{C031865A-E1C8-7599-7837-4894831EEA69}"/>
              </a:ext>
            </a:extLst>
          </p:cNvPr>
          <p:cNvSpPr/>
          <p:nvPr/>
        </p:nvSpPr>
        <p:spPr>
          <a:xfrm>
            <a:off x="-4276849" y="2685326"/>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Slovenské Karpaty</a:t>
            </a:r>
          </a:p>
          <a:p>
            <a:endParaRPr lang="ro-RO" b="1" dirty="0"/>
          </a:p>
          <a:p>
            <a:r>
              <a:rPr lang="ro-RO" sz="2800" b="1" dirty="0"/>
              <a:t> Velke karpaty</a:t>
            </a:r>
          </a:p>
          <a:p>
            <a:r>
              <a:rPr lang="ro-RO" sz="2800" b="1" dirty="0"/>
              <a:t>  Male karpaty </a:t>
            </a:r>
          </a:p>
          <a:p>
            <a:r>
              <a:rPr lang="ro-RO" sz="2800" b="1" dirty="0"/>
              <a:t>  Biele karpaty</a:t>
            </a:r>
            <a:endParaRPr lang="sk-SK" sz="2000" dirty="0"/>
          </a:p>
        </p:txBody>
      </p:sp>
      <p:sp>
        <p:nvSpPr>
          <p:cNvPr id="18" name="Obdĺžnik: zaoblené rohy 17">
            <a:extLst>
              <a:ext uri="{FF2B5EF4-FFF2-40B4-BE49-F238E27FC236}">
                <a16:creationId xmlns:a16="http://schemas.microsoft.com/office/drawing/2014/main" id="{499A7987-C706-7604-2DB0-AE9D4F38944D}"/>
              </a:ext>
            </a:extLst>
          </p:cNvPr>
          <p:cNvSpPr/>
          <p:nvPr/>
        </p:nvSpPr>
        <p:spPr>
          <a:xfrm>
            <a:off x="6813630" y="7037407"/>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Rumunské Karpaty</a:t>
            </a:r>
          </a:p>
          <a:p>
            <a:endParaRPr lang="sk-SK" sz="2000" b="1" dirty="0"/>
          </a:p>
          <a:p>
            <a:r>
              <a:rPr lang="sk-SK" sz="2000" b="1" dirty="0" err="1"/>
              <a:t>Carpa</a:t>
            </a:r>
            <a:r>
              <a:rPr lang="ro-RO" sz="2000" b="1" dirty="0"/>
              <a:t>ții Occidentali</a:t>
            </a:r>
          </a:p>
          <a:p>
            <a:r>
              <a:rPr lang="ro-RO" sz="2000" b="1" dirty="0"/>
              <a:t>Carpații Orientali</a:t>
            </a:r>
          </a:p>
          <a:p>
            <a:r>
              <a:rPr lang="ro-RO" sz="2000" b="1" dirty="0"/>
              <a:t>Carpații Meridionali</a:t>
            </a:r>
          </a:p>
          <a:p>
            <a:endParaRPr lang="ro-RO" sz="1800" b="1" dirty="0"/>
          </a:p>
        </p:txBody>
      </p:sp>
      <p:pic>
        <p:nvPicPr>
          <p:cNvPr id="5" name="Obrázok 4">
            <a:extLst>
              <a:ext uri="{FF2B5EF4-FFF2-40B4-BE49-F238E27FC236}">
                <a16:creationId xmlns:a16="http://schemas.microsoft.com/office/drawing/2014/main" id="{BA2E726D-06D6-2F92-6BD8-0E57276FA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22" y="228250"/>
            <a:ext cx="12192000" cy="6858000"/>
          </a:xfrm>
          <a:prstGeom prst="rect">
            <a:avLst/>
          </a:prstGeom>
        </p:spPr>
      </p:pic>
      <p:sp>
        <p:nvSpPr>
          <p:cNvPr id="6" name="Obdĺžnik: zaoblené rohy 5">
            <a:extLst>
              <a:ext uri="{FF2B5EF4-FFF2-40B4-BE49-F238E27FC236}">
                <a16:creationId xmlns:a16="http://schemas.microsoft.com/office/drawing/2014/main" id="{9CD7C440-FFD3-F625-CFF0-83B569DDB9AA}"/>
              </a:ext>
            </a:extLst>
          </p:cNvPr>
          <p:cNvSpPr/>
          <p:nvPr/>
        </p:nvSpPr>
        <p:spPr>
          <a:xfrm>
            <a:off x="1169043" y="1006998"/>
            <a:ext cx="4926957" cy="833377"/>
          </a:xfrm>
          <a:prstGeom prst="roundRect">
            <a:avLst/>
          </a:prstGeom>
          <a:solidFill>
            <a:srgbClr val="4472C4">
              <a:alpha val="60000"/>
            </a:srgbClr>
          </a:solidFill>
          <a:ln>
            <a:solidFill>
              <a:srgbClr val="172C51">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600" dirty="0"/>
              <a:t>Vlastnosti</a:t>
            </a:r>
            <a:endParaRPr lang="sk-SK" sz="2800" dirty="0"/>
          </a:p>
        </p:txBody>
      </p:sp>
      <p:sp>
        <p:nvSpPr>
          <p:cNvPr id="10" name="Obdĺžnik: zaoblené rohy 9">
            <a:extLst>
              <a:ext uri="{FF2B5EF4-FFF2-40B4-BE49-F238E27FC236}">
                <a16:creationId xmlns:a16="http://schemas.microsoft.com/office/drawing/2014/main" id="{8C2F429F-B0D2-BBD0-ECAA-FD9EBC79B040}"/>
              </a:ext>
            </a:extLst>
          </p:cNvPr>
          <p:cNvSpPr/>
          <p:nvPr/>
        </p:nvSpPr>
        <p:spPr>
          <a:xfrm>
            <a:off x="1169043" y="2199190"/>
            <a:ext cx="4764911" cy="376177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b="1" dirty="0"/>
              <a:t>Vlastnosti pôdy sú výsledkom procesov tvorby pôdy na pozadí určitého podložia, podnebia a pôsobenia organizmov. Horná vrstva pôdy je najviac ovplyvnená účinkami vegetácie.</a:t>
            </a:r>
          </a:p>
          <a:p>
            <a:pPr algn="ctr"/>
            <a:endParaRPr lang="sk-SK" dirty="0"/>
          </a:p>
        </p:txBody>
      </p:sp>
      <p:sp>
        <p:nvSpPr>
          <p:cNvPr id="11" name="Obdĺžnik: zaoblené rohy 10">
            <a:extLst>
              <a:ext uri="{FF2B5EF4-FFF2-40B4-BE49-F238E27FC236}">
                <a16:creationId xmlns:a16="http://schemas.microsoft.com/office/drawing/2014/main" id="{5A56C55A-0BDC-2D18-C96A-3ED9991C18EA}"/>
              </a:ext>
            </a:extLst>
          </p:cNvPr>
          <p:cNvSpPr/>
          <p:nvPr/>
        </p:nvSpPr>
        <p:spPr>
          <a:xfrm>
            <a:off x="7261186" y="1076445"/>
            <a:ext cx="4521842" cy="694481"/>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800" dirty="0"/>
              <a:t>Proprieties</a:t>
            </a:r>
            <a:endParaRPr lang="sk-SK" dirty="0"/>
          </a:p>
        </p:txBody>
      </p:sp>
      <p:sp>
        <p:nvSpPr>
          <p:cNvPr id="13" name="Obdĺžnik: zaoblené rohy 12">
            <a:extLst>
              <a:ext uri="{FF2B5EF4-FFF2-40B4-BE49-F238E27FC236}">
                <a16:creationId xmlns:a16="http://schemas.microsoft.com/office/drawing/2014/main" id="{DC7C7416-01CE-A5C1-3E1C-FE3C4AA1B04D}"/>
              </a:ext>
            </a:extLst>
          </p:cNvPr>
          <p:cNvSpPr/>
          <p:nvPr/>
        </p:nvSpPr>
        <p:spPr>
          <a:xfrm>
            <a:off x="7102997" y="2314937"/>
            <a:ext cx="4764911" cy="364602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err="1"/>
              <a:t>The</a:t>
            </a:r>
            <a:r>
              <a:rPr lang="sk-SK" sz="2800" dirty="0"/>
              <a:t> s</a:t>
            </a:r>
            <a:r>
              <a:rPr lang="en-US" sz="2800" dirty="0"/>
              <a:t>oil properties are the result of </a:t>
            </a:r>
            <a:r>
              <a:rPr lang="sk-SK" sz="2800" dirty="0" err="1"/>
              <a:t>the</a:t>
            </a:r>
            <a:r>
              <a:rPr lang="sk-SK" sz="2800" dirty="0"/>
              <a:t> </a:t>
            </a:r>
            <a:r>
              <a:rPr lang="en-US" sz="2800" dirty="0"/>
              <a:t>soil formation processes against a backdrop of specific </a:t>
            </a:r>
            <a:r>
              <a:rPr lang="sk-SK" sz="2800" dirty="0" err="1"/>
              <a:t>subsoil</a:t>
            </a:r>
            <a:r>
              <a:rPr lang="en-US" sz="2800" dirty="0"/>
              <a:t> material, climate, and the influence of organisms. The upper layer of </a:t>
            </a:r>
            <a:r>
              <a:rPr lang="sk-SK" sz="2800" dirty="0" err="1"/>
              <a:t>the</a:t>
            </a:r>
            <a:r>
              <a:rPr lang="sk-SK" sz="2800" dirty="0"/>
              <a:t> </a:t>
            </a:r>
            <a:r>
              <a:rPr lang="en-US" sz="2800" dirty="0"/>
              <a:t>soil is most</a:t>
            </a:r>
            <a:r>
              <a:rPr lang="sk-SK" sz="2800" dirty="0" err="1"/>
              <a:t>ly</a:t>
            </a:r>
            <a:r>
              <a:rPr lang="en-US" sz="2800" dirty="0"/>
              <a:t> affected by the effects of vegetation.</a:t>
            </a:r>
            <a:endParaRPr lang="sk-SK" dirty="0"/>
          </a:p>
        </p:txBody>
      </p:sp>
    </p:spTree>
    <p:extLst>
      <p:ext uri="{BB962C8B-B14F-4D97-AF65-F5344CB8AC3E}">
        <p14:creationId xmlns:p14="http://schemas.microsoft.com/office/powerpoint/2010/main" val="1839433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71B47-EC60-8FF0-1E73-E9556645428C}"/>
            </a:ext>
          </a:extLst>
        </p:cNvPr>
        <p:cNvGrpSpPr/>
        <p:nvPr/>
      </p:nvGrpSpPr>
      <p:grpSpPr>
        <a:xfrm>
          <a:off x="0" y="0"/>
          <a:ext cx="0" cy="0"/>
          <a:chOff x="0" y="0"/>
          <a:chExt cx="0" cy="0"/>
        </a:xfrm>
      </p:grpSpPr>
      <p:pic>
        <p:nvPicPr>
          <p:cNvPr id="7" name="Obrázok 6">
            <a:extLst>
              <a:ext uri="{FF2B5EF4-FFF2-40B4-BE49-F238E27FC236}">
                <a16:creationId xmlns:a16="http://schemas.microsoft.com/office/drawing/2014/main" id="{DC45CB03-2AE6-1A6E-4110-B6D1E8A87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30004"/>
            <a:ext cx="12192000" cy="6858000"/>
          </a:xfrm>
          <a:prstGeom prst="rect">
            <a:avLst/>
          </a:prstGeom>
        </p:spPr>
      </p:pic>
      <p:sp>
        <p:nvSpPr>
          <p:cNvPr id="8" name="Obdĺžnik: zaoblené rohy 7">
            <a:extLst>
              <a:ext uri="{FF2B5EF4-FFF2-40B4-BE49-F238E27FC236}">
                <a16:creationId xmlns:a16="http://schemas.microsoft.com/office/drawing/2014/main" id="{6324B831-A5ED-D5C0-0FBB-6E26CE98B9FD}"/>
              </a:ext>
            </a:extLst>
          </p:cNvPr>
          <p:cNvSpPr/>
          <p:nvPr/>
        </p:nvSpPr>
        <p:spPr>
          <a:xfrm>
            <a:off x="706055" y="-1145894"/>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err="1">
                <a:solidFill>
                  <a:schemeClr val="bg1"/>
                </a:solidFill>
              </a:rPr>
              <a:t>Podla</a:t>
            </a:r>
            <a:r>
              <a:rPr lang="sk-SK" sz="2800" dirty="0">
                <a:solidFill>
                  <a:schemeClr val="bg1"/>
                </a:solidFill>
              </a:rPr>
              <a:t> toho ako sa </a:t>
            </a:r>
            <a:r>
              <a:rPr lang="sk-SK" sz="2800" dirty="0" err="1">
                <a:solidFill>
                  <a:schemeClr val="bg1"/>
                </a:solidFill>
              </a:rPr>
              <a:t>ďelia</a:t>
            </a:r>
            <a:r>
              <a:rPr lang="sk-SK" sz="2800" dirty="0">
                <a:solidFill>
                  <a:schemeClr val="bg1"/>
                </a:solidFill>
              </a:rPr>
              <a:t>?</a:t>
            </a:r>
          </a:p>
        </p:txBody>
      </p:sp>
      <p:sp>
        <p:nvSpPr>
          <p:cNvPr id="9" name="Obdĺžnik: zaoblené rohy 8">
            <a:extLst>
              <a:ext uri="{FF2B5EF4-FFF2-40B4-BE49-F238E27FC236}">
                <a16:creationId xmlns:a16="http://schemas.microsoft.com/office/drawing/2014/main" id="{77089765-B557-8C1B-E7D1-643006CF3FEA}"/>
              </a:ext>
            </a:extLst>
          </p:cNvPr>
          <p:cNvSpPr/>
          <p:nvPr/>
        </p:nvSpPr>
        <p:spPr>
          <a:xfrm>
            <a:off x="6512688" y="-1145894"/>
            <a:ext cx="4016415" cy="787079"/>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800" dirty="0">
                <a:solidFill>
                  <a:schemeClr val="bg1"/>
                </a:solidFill>
              </a:rPr>
              <a:t>H</a:t>
            </a:r>
            <a:r>
              <a:rPr lang="sk-SK" sz="2800" dirty="0" err="1">
                <a:solidFill>
                  <a:schemeClr val="bg1"/>
                </a:solidFill>
              </a:rPr>
              <a:t>ow</a:t>
            </a:r>
            <a:r>
              <a:rPr lang="sk-SK" sz="2800" dirty="0">
                <a:solidFill>
                  <a:schemeClr val="bg1"/>
                </a:solidFill>
              </a:rPr>
              <a:t> are </a:t>
            </a:r>
            <a:r>
              <a:rPr lang="sk-SK" sz="2800" dirty="0" err="1">
                <a:solidFill>
                  <a:schemeClr val="bg1"/>
                </a:solidFill>
              </a:rPr>
              <a:t>they</a:t>
            </a:r>
            <a:r>
              <a:rPr lang="sk-SK" sz="2800" dirty="0">
                <a:solidFill>
                  <a:schemeClr val="bg1"/>
                </a:solidFill>
              </a:rPr>
              <a:t> </a:t>
            </a:r>
            <a:r>
              <a:rPr lang="sk-SK" sz="2800" dirty="0" err="1">
                <a:solidFill>
                  <a:schemeClr val="bg1"/>
                </a:solidFill>
              </a:rPr>
              <a:t>grouped</a:t>
            </a:r>
            <a:r>
              <a:rPr lang="sk-SK" sz="2800" dirty="0">
                <a:solidFill>
                  <a:schemeClr val="bg1"/>
                </a:solidFill>
              </a:rPr>
              <a:t>?</a:t>
            </a:r>
          </a:p>
        </p:txBody>
      </p:sp>
      <p:sp>
        <p:nvSpPr>
          <p:cNvPr id="17" name="Obdĺžnik: zaoblené rohy 16">
            <a:extLst>
              <a:ext uri="{FF2B5EF4-FFF2-40B4-BE49-F238E27FC236}">
                <a16:creationId xmlns:a16="http://schemas.microsoft.com/office/drawing/2014/main" id="{F169F23C-AFD3-94A0-4F0D-065C7BEB25CD}"/>
              </a:ext>
            </a:extLst>
          </p:cNvPr>
          <p:cNvSpPr/>
          <p:nvPr/>
        </p:nvSpPr>
        <p:spPr>
          <a:xfrm>
            <a:off x="-4276849" y="2685326"/>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Slovenské Karpaty</a:t>
            </a:r>
          </a:p>
          <a:p>
            <a:endParaRPr lang="ro-RO" b="1" dirty="0"/>
          </a:p>
          <a:p>
            <a:r>
              <a:rPr lang="ro-RO" sz="2800" b="1" dirty="0"/>
              <a:t> Velke karpaty</a:t>
            </a:r>
          </a:p>
          <a:p>
            <a:r>
              <a:rPr lang="ro-RO" sz="2800" b="1" dirty="0"/>
              <a:t>  Male karpaty </a:t>
            </a:r>
          </a:p>
          <a:p>
            <a:r>
              <a:rPr lang="ro-RO" sz="2800" b="1" dirty="0"/>
              <a:t>  Biele karpaty</a:t>
            </a:r>
            <a:endParaRPr lang="sk-SK" sz="2000" dirty="0"/>
          </a:p>
        </p:txBody>
      </p:sp>
      <p:sp>
        <p:nvSpPr>
          <p:cNvPr id="18" name="Obdĺžnik: zaoblené rohy 17">
            <a:extLst>
              <a:ext uri="{FF2B5EF4-FFF2-40B4-BE49-F238E27FC236}">
                <a16:creationId xmlns:a16="http://schemas.microsoft.com/office/drawing/2014/main" id="{29EEB491-4749-D568-69EA-D9C3116D4E25}"/>
              </a:ext>
            </a:extLst>
          </p:cNvPr>
          <p:cNvSpPr/>
          <p:nvPr/>
        </p:nvSpPr>
        <p:spPr>
          <a:xfrm>
            <a:off x="6813630" y="7037407"/>
            <a:ext cx="4103227" cy="2257063"/>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dirty="0"/>
              <a:t>Rumunské Karpaty</a:t>
            </a:r>
          </a:p>
          <a:p>
            <a:endParaRPr lang="sk-SK" sz="2000" b="1" dirty="0"/>
          </a:p>
          <a:p>
            <a:r>
              <a:rPr lang="sk-SK" sz="2000" b="1" dirty="0" err="1"/>
              <a:t>Carpa</a:t>
            </a:r>
            <a:r>
              <a:rPr lang="ro-RO" sz="2000" b="1" dirty="0"/>
              <a:t>ții Occidentali</a:t>
            </a:r>
          </a:p>
          <a:p>
            <a:r>
              <a:rPr lang="ro-RO" sz="2000" b="1" dirty="0"/>
              <a:t>Carpații Orientali</a:t>
            </a:r>
          </a:p>
          <a:p>
            <a:r>
              <a:rPr lang="ro-RO" sz="2000" b="1" dirty="0"/>
              <a:t>Carpații Meridionali</a:t>
            </a:r>
          </a:p>
          <a:p>
            <a:endParaRPr lang="ro-RO" sz="1800" b="1" dirty="0"/>
          </a:p>
        </p:txBody>
      </p:sp>
      <p:pic>
        <p:nvPicPr>
          <p:cNvPr id="5" name="Obrázok 4">
            <a:extLst>
              <a:ext uri="{FF2B5EF4-FFF2-40B4-BE49-F238E27FC236}">
                <a16:creationId xmlns:a16="http://schemas.microsoft.com/office/drawing/2014/main" id="{62C26BDF-3B43-1ED7-62A1-40F75DC83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9083" y="0"/>
            <a:ext cx="12192000" cy="6858000"/>
          </a:xfrm>
          <a:prstGeom prst="rect">
            <a:avLst/>
          </a:prstGeom>
        </p:spPr>
      </p:pic>
      <p:sp>
        <p:nvSpPr>
          <p:cNvPr id="6" name="Obdĺžnik: zaoblené rohy 5">
            <a:extLst>
              <a:ext uri="{FF2B5EF4-FFF2-40B4-BE49-F238E27FC236}">
                <a16:creationId xmlns:a16="http://schemas.microsoft.com/office/drawing/2014/main" id="{4DD651E2-46E1-200D-3D05-6506CBBEA2B5}"/>
              </a:ext>
            </a:extLst>
          </p:cNvPr>
          <p:cNvSpPr/>
          <p:nvPr/>
        </p:nvSpPr>
        <p:spPr>
          <a:xfrm>
            <a:off x="-5019557" y="1024359"/>
            <a:ext cx="4926957" cy="833377"/>
          </a:xfrm>
          <a:prstGeom prst="roundRect">
            <a:avLst/>
          </a:prstGeom>
          <a:solidFill>
            <a:srgbClr val="4472C4">
              <a:alpha val="60000"/>
            </a:srgbClr>
          </a:solidFill>
          <a:ln>
            <a:solidFill>
              <a:srgbClr val="172C51">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3600" dirty="0"/>
              <a:t>Vlastnosti</a:t>
            </a:r>
            <a:endParaRPr lang="sk-SK" sz="2800" dirty="0"/>
          </a:p>
        </p:txBody>
      </p:sp>
      <p:sp>
        <p:nvSpPr>
          <p:cNvPr id="10" name="Obdĺžnik: zaoblené rohy 9">
            <a:extLst>
              <a:ext uri="{FF2B5EF4-FFF2-40B4-BE49-F238E27FC236}">
                <a16:creationId xmlns:a16="http://schemas.microsoft.com/office/drawing/2014/main" id="{55A55DE2-AD32-7A23-89C3-0FFC478FCFA4}"/>
              </a:ext>
            </a:extLst>
          </p:cNvPr>
          <p:cNvSpPr/>
          <p:nvPr/>
        </p:nvSpPr>
        <p:spPr>
          <a:xfrm>
            <a:off x="-4938533" y="2199190"/>
            <a:ext cx="4764911" cy="3761772"/>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k-SK" sz="2800" b="1" dirty="0"/>
              <a:t>Vlastnosti pôdy sú výsledkom procesov tvorby pôdy na pozadí určitého podložia, podnebia a pôsobenia organizmov. Horná vrstva pôdy je najviac ovplyvnená účinkami vegetácie.</a:t>
            </a:r>
          </a:p>
          <a:p>
            <a:pPr algn="ctr"/>
            <a:endParaRPr lang="sk-SK" dirty="0"/>
          </a:p>
        </p:txBody>
      </p:sp>
      <p:sp>
        <p:nvSpPr>
          <p:cNvPr id="11" name="Obdĺžnik: zaoblené rohy 10">
            <a:extLst>
              <a:ext uri="{FF2B5EF4-FFF2-40B4-BE49-F238E27FC236}">
                <a16:creationId xmlns:a16="http://schemas.microsoft.com/office/drawing/2014/main" id="{54BD042C-7FC7-6A51-F56D-62E57C2CD8D9}"/>
              </a:ext>
            </a:extLst>
          </p:cNvPr>
          <p:cNvSpPr/>
          <p:nvPr/>
        </p:nvSpPr>
        <p:spPr>
          <a:xfrm>
            <a:off x="-4614442" y="1093806"/>
            <a:ext cx="4521842" cy="694481"/>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800" dirty="0"/>
              <a:t>Proprieties</a:t>
            </a:r>
            <a:endParaRPr lang="sk-SK" dirty="0"/>
          </a:p>
        </p:txBody>
      </p:sp>
      <p:sp>
        <p:nvSpPr>
          <p:cNvPr id="13" name="Obdĺžnik: zaoblené rohy 12">
            <a:extLst>
              <a:ext uri="{FF2B5EF4-FFF2-40B4-BE49-F238E27FC236}">
                <a16:creationId xmlns:a16="http://schemas.microsoft.com/office/drawing/2014/main" id="{4A0101AA-DB70-44F4-412A-7DF4AEECABF8}"/>
              </a:ext>
            </a:extLst>
          </p:cNvPr>
          <p:cNvSpPr/>
          <p:nvPr/>
        </p:nvSpPr>
        <p:spPr>
          <a:xfrm>
            <a:off x="-4938533" y="2257063"/>
            <a:ext cx="4764911" cy="3646025"/>
          </a:xfrm>
          <a:prstGeom prst="roundRect">
            <a:avLst/>
          </a:prstGeom>
          <a:solidFill>
            <a:srgbClr val="4472C4">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Soil properties are the result of soil formation processes against a backdrop of specific parent material, climate, and the influence of organisms. The upper layer of soil is most affected by the effects of vegetation.</a:t>
            </a:r>
            <a:endParaRPr lang="sk-SK" dirty="0"/>
          </a:p>
        </p:txBody>
      </p:sp>
      <p:pic>
        <p:nvPicPr>
          <p:cNvPr id="2" name="Zástupný objekt pre obsah 7">
            <a:extLst>
              <a:ext uri="{FF2B5EF4-FFF2-40B4-BE49-F238E27FC236}">
                <a16:creationId xmlns:a16="http://schemas.microsoft.com/office/drawing/2014/main" id="{1EADBB97-A745-0325-4A28-B57C5CF50EE7}"/>
              </a:ext>
            </a:extLst>
          </p:cNvPr>
          <p:cNvPicPr>
            <a:picLocks noChangeAspect="1"/>
          </p:cNvPicPr>
          <p:nvPr/>
        </p:nvPicPr>
        <p:blipFill>
          <a:blip r:embed="rId4"/>
          <a:stretch>
            <a:fillRect/>
          </a:stretch>
        </p:blipFill>
        <p:spPr>
          <a:xfrm>
            <a:off x="1" y="3854370"/>
            <a:ext cx="4484684" cy="3003630"/>
          </a:xfrm>
          <a:prstGeom prst="rect">
            <a:avLst/>
          </a:prstGeom>
        </p:spPr>
      </p:pic>
      <p:pic>
        <p:nvPicPr>
          <p:cNvPr id="3" name="Obrázok 2">
            <a:extLst>
              <a:ext uri="{FF2B5EF4-FFF2-40B4-BE49-F238E27FC236}">
                <a16:creationId xmlns:a16="http://schemas.microsoft.com/office/drawing/2014/main" id="{146C8EA5-DD6D-799C-AA86-CEAA92DBB41D}"/>
              </a:ext>
            </a:extLst>
          </p:cNvPr>
          <p:cNvPicPr>
            <a:picLocks noChangeAspect="1"/>
          </p:cNvPicPr>
          <p:nvPr/>
        </p:nvPicPr>
        <p:blipFill>
          <a:blip r:embed="rId5"/>
          <a:stretch>
            <a:fillRect/>
          </a:stretch>
        </p:blipFill>
        <p:spPr>
          <a:xfrm>
            <a:off x="4465389" y="3854370"/>
            <a:ext cx="5176321" cy="3003630"/>
          </a:xfrm>
          <a:prstGeom prst="rect">
            <a:avLst/>
          </a:prstGeom>
        </p:spPr>
      </p:pic>
      <p:pic>
        <p:nvPicPr>
          <p:cNvPr id="4" name="Zástupný objekt pre obsah 9">
            <a:extLst>
              <a:ext uri="{FF2B5EF4-FFF2-40B4-BE49-F238E27FC236}">
                <a16:creationId xmlns:a16="http://schemas.microsoft.com/office/drawing/2014/main" id="{1A4FC34F-B600-311B-5B72-0358D78E5C17}"/>
              </a:ext>
            </a:extLst>
          </p:cNvPr>
          <p:cNvPicPr>
            <a:picLocks noChangeAspect="1"/>
          </p:cNvPicPr>
          <p:nvPr/>
        </p:nvPicPr>
        <p:blipFill>
          <a:blip r:embed="rId6"/>
          <a:stretch>
            <a:fillRect/>
          </a:stretch>
        </p:blipFill>
        <p:spPr>
          <a:xfrm>
            <a:off x="9641711" y="3811121"/>
            <a:ext cx="2550289" cy="3046879"/>
          </a:xfrm>
          <a:prstGeom prst="rect">
            <a:avLst/>
          </a:prstGeom>
        </p:spPr>
      </p:pic>
      <p:pic>
        <p:nvPicPr>
          <p:cNvPr id="12" name="Obrázok 11">
            <a:extLst>
              <a:ext uri="{FF2B5EF4-FFF2-40B4-BE49-F238E27FC236}">
                <a16:creationId xmlns:a16="http://schemas.microsoft.com/office/drawing/2014/main" id="{AF3DAF31-9DF0-93E5-C30E-0ED6FCA93A05}"/>
              </a:ext>
            </a:extLst>
          </p:cNvPr>
          <p:cNvPicPr>
            <a:picLocks noChangeAspect="1"/>
          </p:cNvPicPr>
          <p:nvPr/>
        </p:nvPicPr>
        <p:blipFill>
          <a:blip r:embed="rId7"/>
          <a:stretch>
            <a:fillRect/>
          </a:stretch>
        </p:blipFill>
        <p:spPr>
          <a:xfrm>
            <a:off x="-40513" y="0"/>
            <a:ext cx="3971279" cy="3854370"/>
          </a:xfrm>
          <a:prstGeom prst="rect">
            <a:avLst/>
          </a:prstGeom>
        </p:spPr>
      </p:pic>
      <p:pic>
        <p:nvPicPr>
          <p:cNvPr id="14" name="Obrázok 13">
            <a:extLst>
              <a:ext uri="{FF2B5EF4-FFF2-40B4-BE49-F238E27FC236}">
                <a16:creationId xmlns:a16="http://schemas.microsoft.com/office/drawing/2014/main" id="{56010F04-2888-A85F-20B2-EA7AC7D557A6}"/>
              </a:ext>
            </a:extLst>
          </p:cNvPr>
          <p:cNvPicPr>
            <a:picLocks noChangeAspect="1"/>
          </p:cNvPicPr>
          <p:nvPr/>
        </p:nvPicPr>
        <p:blipFill>
          <a:blip r:embed="rId8"/>
          <a:stretch>
            <a:fillRect/>
          </a:stretch>
        </p:blipFill>
        <p:spPr>
          <a:xfrm>
            <a:off x="3863248" y="-40066"/>
            <a:ext cx="3309195" cy="3894436"/>
          </a:xfrm>
          <a:prstGeom prst="rect">
            <a:avLst/>
          </a:prstGeom>
        </p:spPr>
      </p:pic>
      <p:pic>
        <p:nvPicPr>
          <p:cNvPr id="15" name="Obrázok 14">
            <a:extLst>
              <a:ext uri="{FF2B5EF4-FFF2-40B4-BE49-F238E27FC236}">
                <a16:creationId xmlns:a16="http://schemas.microsoft.com/office/drawing/2014/main" id="{5F8404BF-6A14-40DA-B462-482441C0FD01}"/>
              </a:ext>
            </a:extLst>
          </p:cNvPr>
          <p:cNvPicPr>
            <a:picLocks noChangeAspect="1"/>
          </p:cNvPicPr>
          <p:nvPr/>
        </p:nvPicPr>
        <p:blipFill>
          <a:blip r:embed="rId9"/>
          <a:stretch>
            <a:fillRect/>
          </a:stretch>
        </p:blipFill>
        <p:spPr>
          <a:xfrm>
            <a:off x="7140562" y="-69399"/>
            <a:ext cx="5051437" cy="3923770"/>
          </a:xfrm>
          <a:prstGeom prst="rect">
            <a:avLst/>
          </a:prstGeom>
        </p:spPr>
      </p:pic>
      <p:sp>
        <p:nvSpPr>
          <p:cNvPr id="16" name="Obdĺžnik: zaoblené rohy 15">
            <a:extLst>
              <a:ext uri="{FF2B5EF4-FFF2-40B4-BE49-F238E27FC236}">
                <a16:creationId xmlns:a16="http://schemas.microsoft.com/office/drawing/2014/main" id="{22AFA9AD-2801-E913-7E83-070B493C0511}"/>
              </a:ext>
            </a:extLst>
          </p:cNvPr>
          <p:cNvSpPr/>
          <p:nvPr/>
        </p:nvSpPr>
        <p:spPr>
          <a:xfrm>
            <a:off x="5398951" y="1447057"/>
            <a:ext cx="3309195" cy="897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800" dirty="0">
                <a:solidFill>
                  <a:schemeClr val="accent3">
                    <a:lumMod val="60000"/>
                    <a:lumOff val="40000"/>
                  </a:schemeClr>
                </a:solidFill>
              </a:rPr>
              <a:t>0br</a:t>
            </a:r>
            <a:r>
              <a:rPr lang="sk-SK" sz="2800" dirty="0" err="1">
                <a:solidFill>
                  <a:schemeClr val="accent3">
                    <a:lumMod val="60000"/>
                    <a:lumOff val="40000"/>
                  </a:schemeClr>
                </a:solidFill>
              </a:rPr>
              <a:t>ázky</a:t>
            </a:r>
            <a:r>
              <a:rPr lang="sk-SK" sz="2800" dirty="0">
                <a:solidFill>
                  <a:schemeClr val="accent3">
                    <a:lumMod val="60000"/>
                    <a:lumOff val="40000"/>
                  </a:schemeClr>
                </a:solidFill>
              </a:rPr>
              <a:t> - </a:t>
            </a:r>
            <a:r>
              <a:rPr lang="sk-SK" sz="2800" dirty="0" err="1">
                <a:solidFill>
                  <a:schemeClr val="accent3">
                    <a:lumMod val="60000"/>
                    <a:lumOff val="40000"/>
                  </a:schemeClr>
                </a:solidFill>
              </a:rPr>
              <a:t>Photos</a:t>
            </a:r>
            <a:endParaRPr lang="sk-SK" sz="2800" dirty="0"/>
          </a:p>
        </p:txBody>
      </p:sp>
      <p:pic>
        <p:nvPicPr>
          <p:cNvPr id="20" name="Zástupný objekt pre obsah 7">
            <a:extLst>
              <a:ext uri="{FF2B5EF4-FFF2-40B4-BE49-F238E27FC236}">
                <a16:creationId xmlns:a16="http://schemas.microsoft.com/office/drawing/2014/main" id="{B93A80C8-49F8-7046-D059-8B764C20F2DD}"/>
              </a:ext>
            </a:extLst>
          </p:cNvPr>
          <p:cNvPicPr>
            <a:picLocks noChangeAspect="1"/>
          </p:cNvPicPr>
          <p:nvPr/>
        </p:nvPicPr>
        <p:blipFill>
          <a:blip r:embed="rId10"/>
          <a:stretch>
            <a:fillRect/>
          </a:stretch>
        </p:blipFill>
        <p:spPr>
          <a:xfrm>
            <a:off x="-4938534" y="3270483"/>
            <a:ext cx="4792131" cy="2632605"/>
          </a:xfrm>
          <a:prstGeom prst="rect">
            <a:avLst/>
          </a:prstGeom>
        </p:spPr>
      </p:pic>
      <p:pic>
        <p:nvPicPr>
          <p:cNvPr id="21" name="Zástupný objekt pre obsah 9">
            <a:extLst>
              <a:ext uri="{FF2B5EF4-FFF2-40B4-BE49-F238E27FC236}">
                <a16:creationId xmlns:a16="http://schemas.microsoft.com/office/drawing/2014/main" id="{7E1A7965-9227-DF86-5857-BA7EF56C26EE}"/>
              </a:ext>
            </a:extLst>
          </p:cNvPr>
          <p:cNvPicPr>
            <a:picLocks noChangeAspect="1"/>
          </p:cNvPicPr>
          <p:nvPr/>
        </p:nvPicPr>
        <p:blipFill>
          <a:blip r:embed="rId11"/>
          <a:stretch>
            <a:fillRect/>
          </a:stretch>
        </p:blipFill>
        <p:spPr>
          <a:xfrm>
            <a:off x="12234440" y="3115940"/>
            <a:ext cx="4718303" cy="2632075"/>
          </a:xfrm>
          <a:prstGeom prst="rect">
            <a:avLst/>
          </a:prstGeom>
        </p:spPr>
      </p:pic>
    </p:spTree>
    <p:extLst>
      <p:ext uri="{BB962C8B-B14F-4D97-AF65-F5344CB8AC3E}">
        <p14:creationId xmlns:p14="http://schemas.microsoft.com/office/powerpoint/2010/main" val="3480103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57A894-1F32-E9C8-B724-308661153936}"/>
              </a:ext>
            </a:extLst>
          </p:cNvPr>
          <p:cNvSpPr>
            <a:spLocks noGrp="1"/>
          </p:cNvSpPr>
          <p:nvPr>
            <p:ph type="title"/>
          </p:nvPr>
        </p:nvSpPr>
        <p:spPr/>
        <p:txBody>
          <a:bodyPr/>
          <a:lstStyle/>
          <a:p>
            <a:endParaRPr lang="sk-SK"/>
          </a:p>
        </p:txBody>
      </p:sp>
      <p:pic>
        <p:nvPicPr>
          <p:cNvPr id="4" name="Bílé karpaty, západní část - 4K">
            <a:hlinkClick r:id="" action="ppaction://media"/>
            <a:extLst>
              <a:ext uri="{FF2B5EF4-FFF2-40B4-BE49-F238E27FC236}">
                <a16:creationId xmlns:a16="http://schemas.microsoft.com/office/drawing/2014/main" id="{08FF3E88-2279-B23F-B256-B6B58F5D3C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p:spPr>
      </p:pic>
    </p:spTree>
    <p:extLst>
      <p:ext uri="{BB962C8B-B14F-4D97-AF65-F5344CB8AC3E}">
        <p14:creationId xmlns:p14="http://schemas.microsoft.com/office/powerpoint/2010/main" val="18347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2035</Words>
  <Application>Microsoft Office PowerPoint</Application>
  <PresentationFormat>Širokouhlá</PresentationFormat>
  <Paragraphs>184</Paragraphs>
  <Slides>18</Slides>
  <Notes>0</Notes>
  <HiddenSlides>0</HiddenSlides>
  <MMClips>2</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18</vt:i4>
      </vt:variant>
    </vt:vector>
  </HeadingPairs>
  <TitlesOfParts>
    <vt:vector size="25" baseType="lpstr">
      <vt:lpstr>-apple-system</vt:lpstr>
      <vt:lpstr>Arial</vt:lpstr>
      <vt:lpstr>Berlin Sans FB Demi</vt:lpstr>
      <vt:lpstr>Calibri</vt:lpstr>
      <vt:lpstr>Calibri Light</vt:lpstr>
      <vt:lpstr>Roboto</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Vlk</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Damian sedlacek</dc:creator>
  <cp:lastModifiedBy>Damian sedlacek</cp:lastModifiedBy>
  <cp:revision>3</cp:revision>
  <dcterms:created xsi:type="dcterms:W3CDTF">2024-11-01T21:49:09Z</dcterms:created>
  <dcterms:modified xsi:type="dcterms:W3CDTF">2024-11-02T16:43:52Z</dcterms:modified>
</cp:coreProperties>
</file>